
<file path=[Content_Types].xml><?xml version="1.0" encoding="utf-8"?>
<Types xmlns="http://schemas.openxmlformats.org/package/2006/content-types">
  <Default Extension="png" ContentType="image/png"/>
  <Default Extension="mp3" ContentType="audio/mpeg"/>
  <Default Extension="bin" ContentType="application/vnd.openxmlformats-officedocument.oleObject"/>
  <Default Extension="svg" ContentType="image/svg+xml"/>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330" r:id="rId2"/>
    <p:sldId id="348" r:id="rId3"/>
    <p:sldId id="344" r:id="rId4"/>
    <p:sldId id="349" r:id="rId5"/>
    <p:sldId id="355" r:id="rId6"/>
    <p:sldId id="350" r:id="rId7"/>
    <p:sldId id="357" r:id="rId8"/>
    <p:sldId id="356" r:id="rId9"/>
    <p:sldId id="351" r:id="rId10"/>
    <p:sldId id="358" r:id="rId11"/>
    <p:sldId id="359" r:id="rId12"/>
    <p:sldId id="361" r:id="rId13"/>
    <p:sldId id="362" r:id="rId14"/>
    <p:sldId id="352" r:id="rId15"/>
    <p:sldId id="363" r:id="rId16"/>
    <p:sldId id="353" r:id="rId17"/>
    <p:sldId id="365" r:id="rId18"/>
    <p:sldId id="364" r:id="rId19"/>
    <p:sldId id="354" r:id="rId20"/>
    <p:sldId id="366" r:id="rId21"/>
    <p:sldId id="369" r:id="rId22"/>
    <p:sldId id="368" r:id="rId23"/>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7A7A"/>
    <a:srgbClr val="2E75B6"/>
    <a:srgbClr val="70AD47"/>
    <a:srgbClr val="848484"/>
    <a:srgbClr val="4472C4"/>
    <a:srgbClr val="808080"/>
    <a:srgbClr val="FFC000"/>
    <a:srgbClr val="606060"/>
    <a:srgbClr val="BF9000"/>
    <a:srgbClr val="8F8F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60319" autoAdjust="0"/>
  </p:normalViewPr>
  <p:slideViewPr>
    <p:cSldViewPr snapToGrid="0" snapToObjects="1">
      <p:cViewPr varScale="1">
        <p:scale>
          <a:sx n="116" d="100"/>
          <a:sy n="116" d="100"/>
        </p:scale>
        <p:origin x="51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2.wmf"/><Relationship Id="rId2" Type="http://schemas.openxmlformats.org/officeDocument/2006/relationships/image" Target="../media/image11.wmf"/><Relationship Id="rId1" Type="http://schemas.openxmlformats.org/officeDocument/2006/relationships/image" Target="../media/image10.wmf"/></Relationships>
</file>

<file path=ppt/media/hdphoto1.wdp>
</file>

<file path=ppt/media/hdphoto2.wdp>
</file>

<file path=ppt/media/hdphoto3.wdp>
</file>

<file path=ppt/media/hdphoto4.wdp>
</file>

<file path=ppt/media/hdphoto5.wdp>
</file>

<file path=ppt/media/hdphoto6.wdp>
</file>

<file path=ppt/media/image1.jpg>
</file>

<file path=ppt/media/image10.wmf>
</file>

<file path=ppt/media/image11.wmf>
</file>

<file path=ppt/media/image12.wm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3.sv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11.mp3>
</file>

<file path=ppt/media/media12.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FA1E23-770D-445E-87B9-97E4D89B9AB6}" type="datetimeFigureOut">
              <a:rPr lang="en-US" smtClean="0"/>
              <a:t>10/27/2018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311802-0732-4CE8-9F72-4698BF3C5AA9}" type="slidenum">
              <a:rPr lang="en-US" smtClean="0"/>
              <a:t>‹#›</a:t>
            </a:fld>
            <a:endParaRPr lang="en-US"/>
          </a:p>
        </p:txBody>
      </p:sp>
    </p:spTree>
    <p:extLst>
      <p:ext uri="{BB962C8B-B14F-4D97-AF65-F5344CB8AC3E}">
        <p14:creationId xmlns:p14="http://schemas.microsoft.com/office/powerpoint/2010/main" val="206979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 data analytics project consists of several tasks that can be divided into a number of logical iterative phases. This presentation, explains these phases and discuss the tasks and considerations for each step. </a:t>
            </a:r>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a:t>
            </a:fld>
            <a:endParaRPr lang="en-US"/>
          </a:p>
        </p:txBody>
      </p:sp>
    </p:spTree>
    <p:extLst>
      <p:ext uri="{BB962C8B-B14F-4D97-AF65-F5344CB8AC3E}">
        <p14:creationId xmlns:p14="http://schemas.microsoft.com/office/powerpoint/2010/main" val="203274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Once you are satisfied with the quality and coverage of your input data, you can move to the next phase which is model planning. This phase consists of two sub-steps: Variable Generation and selection, and model selection.  </a:t>
            </a:r>
            <a:endParaRPr lang="en-US" b="0" dirty="0" smtClean="0">
              <a:effectLst/>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10</a:t>
            </a:fld>
            <a:endParaRPr lang="en-US"/>
          </a:p>
        </p:txBody>
      </p:sp>
    </p:spTree>
    <p:extLst>
      <p:ext uri="{BB962C8B-B14F-4D97-AF65-F5344CB8AC3E}">
        <p14:creationId xmlns:p14="http://schemas.microsoft.com/office/powerpoint/2010/main" val="9525326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So let's discuss the variable generation and variable selection. As the name implies, variable generation involves creating new variables by modifying or combining different variables from the original data. </a:t>
            </a:r>
          </a:p>
          <a:p>
            <a:r>
              <a:rPr lang="en-US" sz="1200" kern="1200" dirty="0" smtClean="0">
                <a:solidFill>
                  <a:schemeClr val="tx1"/>
                </a:solidFill>
                <a:effectLst/>
                <a:latin typeface="+mn-lt"/>
                <a:ea typeface="+mn-ea"/>
                <a:cs typeface="+mn-cs"/>
              </a:rPr>
              <a:t>This is useful because in some cases the engineered variables have more predictive power than the original ones. </a:t>
            </a:r>
          </a:p>
          <a:p>
            <a:r>
              <a:rPr lang="en-US" sz="1200" kern="1200" dirty="0" smtClean="0">
                <a:solidFill>
                  <a:schemeClr val="tx1"/>
                </a:solidFill>
                <a:effectLst/>
                <a:latin typeface="+mn-lt"/>
                <a:ea typeface="+mn-ea"/>
                <a:cs typeface="+mn-cs"/>
              </a:rPr>
              <a:t>For examples, various ratios that can be constructed by dividing one variable by another one are very common in modelling. Transformations such as normalization or applying logarithmic operations on the variables are other examples. Sometimes similar functions are performed in the data preparation phase as well.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Variable selection, on the other hand, deals with selecting a subset of variables that are more relevant to the modeling task as opposed to including all variables in the model.</a:t>
            </a:r>
          </a:p>
          <a:p>
            <a:r>
              <a:rPr lang="en-US" sz="1200" kern="1200" dirty="0" smtClean="0">
                <a:solidFill>
                  <a:schemeClr val="tx1"/>
                </a:solidFill>
                <a:effectLst/>
                <a:latin typeface="+mn-lt"/>
                <a:ea typeface="+mn-ea"/>
                <a:cs typeface="+mn-cs"/>
              </a:rPr>
              <a:t> There are many reasons as to why variable selection can be useful. For example, variable selection can improve the speed of model building by excluding irrelevant variables. Also, with fewer variables, the resulting model is likely to be easier to be interpreted and explained. </a:t>
            </a:r>
          </a:p>
          <a:p>
            <a:r>
              <a:rPr lang="en-US" sz="1200" kern="1200" dirty="0" smtClean="0">
                <a:solidFill>
                  <a:schemeClr val="tx1"/>
                </a:solidFill>
                <a:effectLst/>
                <a:latin typeface="+mn-lt"/>
                <a:ea typeface="+mn-ea"/>
                <a:cs typeface="+mn-cs"/>
              </a:rPr>
              <a:t>Plus, in some cases you may have to pay for some data sources. In that case, it makes sense to exclude variables that are not contributing to the model. Also, depending on the application, you may not be allowed to use all type of variables. For example, a bank can not use demographic information such as the race to approve or decline the loan application of a customer. Removing irrelevant variables can also result in improved accuracy of the model in some cases.</a:t>
            </a:r>
          </a:p>
          <a:p>
            <a:r>
              <a:rPr lang="en-US"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311802-0732-4CE8-9F72-4698BF3C5AA9}" type="slidenum">
              <a:rPr lang="en-US" smtClean="0"/>
              <a:t>11</a:t>
            </a:fld>
            <a:endParaRPr lang="en-US"/>
          </a:p>
        </p:txBody>
      </p:sp>
    </p:spTree>
    <p:extLst>
      <p:ext uri="{BB962C8B-B14F-4D97-AF65-F5344CB8AC3E}">
        <p14:creationId xmlns:p14="http://schemas.microsoft.com/office/powerpoint/2010/main" val="13558994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Model selection, on the other hand, involves evaluating the suitability of a range of algorithms for the given modeling task. </a:t>
            </a:r>
          </a:p>
          <a:p>
            <a:r>
              <a:rPr lang="en-US" sz="1200" kern="1200" dirty="0" smtClean="0">
                <a:solidFill>
                  <a:schemeClr val="tx1"/>
                </a:solidFill>
                <a:effectLst/>
                <a:latin typeface="+mn-lt"/>
                <a:ea typeface="+mn-ea"/>
                <a:cs typeface="+mn-cs"/>
              </a:rPr>
              <a:t>In doing so, we should consider the feasibility of applying a particular algorithm, the expected accuracy of using that algorithm, and the transparency of the algorithm. </a:t>
            </a:r>
          </a:p>
          <a:p>
            <a:r>
              <a:rPr lang="en-US" sz="1200" kern="1200" dirty="0" smtClean="0">
                <a:solidFill>
                  <a:schemeClr val="tx1"/>
                </a:solidFill>
                <a:effectLst/>
                <a:latin typeface="+mn-lt"/>
                <a:ea typeface="+mn-ea"/>
                <a:cs typeface="+mn-cs"/>
              </a:rPr>
              <a:t>The transparency of the algorithm defines how easy it is to explain the model’s logic once it is constructed. Computational complexity is another important consideration. In general, it is recommended to start by using a simple model that is easy to understand and to use a more sophisticated model only if needed. </a:t>
            </a:r>
          </a:p>
          <a:p>
            <a:r>
              <a:rPr lang="en-US" sz="1200" kern="1200" dirty="0" smtClean="0">
                <a:solidFill>
                  <a:schemeClr val="tx1"/>
                </a:solidFill>
                <a:effectLst/>
                <a:latin typeface="+mn-lt"/>
                <a:ea typeface="+mn-ea"/>
                <a:cs typeface="+mn-cs"/>
              </a:rPr>
              <a:t>Generally speaking, linear models are simple and easy to understand.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311802-0732-4CE8-9F72-4698BF3C5AA9}" type="slidenum">
              <a:rPr lang="en-US" smtClean="0"/>
              <a:t>12</a:t>
            </a:fld>
            <a:endParaRPr lang="en-US"/>
          </a:p>
        </p:txBody>
      </p:sp>
    </p:spTree>
    <p:extLst>
      <p:ext uri="{BB962C8B-B14F-4D97-AF65-F5344CB8AC3E}">
        <p14:creationId xmlns:p14="http://schemas.microsoft.com/office/powerpoint/2010/main" val="8517774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This slide illustrates the trade-offs between the transparency and accuracy for a number of modeling algorithms. As it is shown unfortunately the models such as deep neural networks that are more accurate are also more difficult to interpret. On the other hand, more transparent models such as decision trees may not be as performant compared to more sophisticated methods. It is still highly recommended that you start with a simpler model as their accuracy would still be sufficient for many business applications. In addition, once a model is constructed you can always upgrade it if the requirements for the accuracy changes over the time.</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13</a:t>
            </a:fld>
            <a:endParaRPr lang="en-US"/>
          </a:p>
        </p:txBody>
      </p:sp>
    </p:spTree>
    <p:extLst>
      <p:ext uri="{BB962C8B-B14F-4D97-AF65-F5344CB8AC3E}">
        <p14:creationId xmlns:p14="http://schemas.microsoft.com/office/powerpoint/2010/main" val="42541526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a:t>
            </a:r>
            <a:r>
              <a:rPr lang="en-US" baseline="0" dirty="0" smtClean="0"/>
              <a:t> for 6 seconds</a:t>
            </a:r>
            <a:endParaRPr lang="en-US" dirty="0" smtClean="0"/>
          </a:p>
          <a:p>
            <a:endParaRPr lang="en-US" sz="1200" b="0" i="0" u="none" strike="noStrike" kern="1200" dirty="0" smtClean="0">
              <a:solidFill>
                <a:schemeClr val="tx1"/>
              </a:solidFill>
              <a:effectLst/>
              <a:latin typeface="+mn-lt"/>
              <a:ea typeface="+mn-ea"/>
              <a:cs typeface="+mn-cs"/>
            </a:endParaRPr>
          </a:p>
          <a:p>
            <a:r>
              <a:rPr lang="en-US" dirty="0" smtClean="0"/>
              <a:t>https://www.presentationgo.com/presentation/cycle-diagram-powerpoint/</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14</a:t>
            </a:fld>
            <a:endParaRPr lang="en-US"/>
          </a:p>
        </p:txBody>
      </p:sp>
    </p:spTree>
    <p:extLst>
      <p:ext uri="{BB962C8B-B14F-4D97-AF65-F5344CB8AC3E}">
        <p14:creationId xmlns:p14="http://schemas.microsoft.com/office/powerpoint/2010/main" val="24137784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The next step after model planning is a model building where the modeling algorithm is implemented using appropriate programming languages or tools such as R, Pythons, SPSS, SAS or other tools. Most modeling algorithms have some parameters that should be optimized. Optimization of relevant parameters can significantly affect the performance of a model. Once the model is optimized you need to validate the performance of the model to make sure that the model is stable. These steps will be discussed in more details later in the course.</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15</a:t>
            </a:fld>
            <a:endParaRPr lang="en-US"/>
          </a:p>
        </p:txBody>
      </p:sp>
    </p:spTree>
    <p:extLst>
      <p:ext uri="{BB962C8B-B14F-4D97-AF65-F5344CB8AC3E}">
        <p14:creationId xmlns:p14="http://schemas.microsoft.com/office/powerpoint/2010/main" val="16105698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a:t>
            </a:r>
            <a:r>
              <a:rPr lang="en-US" baseline="0" dirty="0" smtClean="0"/>
              <a:t> for 6 seconds</a:t>
            </a:r>
            <a:endParaRPr lang="en-US" dirty="0" smtClean="0"/>
          </a:p>
          <a:p>
            <a:endParaRPr lang="en-US" sz="1200" b="0" i="0" u="none" strike="noStrike" kern="1200" dirty="0" smtClean="0">
              <a:solidFill>
                <a:schemeClr val="tx1"/>
              </a:solidFill>
              <a:effectLst/>
              <a:latin typeface="+mn-lt"/>
              <a:ea typeface="+mn-ea"/>
              <a:cs typeface="+mn-cs"/>
            </a:endParaRPr>
          </a:p>
          <a:p>
            <a:r>
              <a:rPr lang="en-US" dirty="0" smtClean="0"/>
              <a:t>https://www.presentationgo.com/presentation/cycle-diagram-powerpoint/</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16</a:t>
            </a:fld>
            <a:endParaRPr lang="en-US"/>
          </a:p>
        </p:txBody>
      </p:sp>
    </p:spTree>
    <p:extLst>
      <p:ext uri="{BB962C8B-B14F-4D97-AF65-F5344CB8AC3E}">
        <p14:creationId xmlns:p14="http://schemas.microsoft.com/office/powerpoint/2010/main" val="26225111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 for 15 seconds.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17</a:t>
            </a:fld>
            <a:endParaRPr lang="en-US"/>
          </a:p>
        </p:txBody>
      </p:sp>
    </p:spTree>
    <p:extLst>
      <p:ext uri="{BB962C8B-B14F-4D97-AF65-F5344CB8AC3E}">
        <p14:creationId xmlns:p14="http://schemas.microsoft.com/office/powerpoint/2010/main" val="41964454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After the model is finalized, you need to clearly communicate the results and insights of the model to the relevant stakeholders. In doing so, you need to explain the implication of the results in business terms and to quantify how the model insights can improve the business. </a:t>
            </a:r>
          </a:p>
          <a:p>
            <a:r>
              <a:rPr lang="en-US" sz="1200" kern="1200" dirty="0" smtClean="0">
                <a:solidFill>
                  <a:schemeClr val="tx1"/>
                </a:solidFill>
                <a:effectLst/>
                <a:latin typeface="+mn-lt"/>
                <a:ea typeface="+mn-ea"/>
                <a:cs typeface="+mn-cs"/>
              </a:rPr>
              <a:t>You should understand that the management and key decision makers are more interested in understanding the business implications of your model rather than the technical details. You should also be able to provide your recommendation based on the modeling results.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311802-0732-4CE8-9F72-4698BF3C5AA9}" type="slidenum">
              <a:rPr lang="en-US" smtClean="0"/>
              <a:t>18</a:t>
            </a:fld>
            <a:endParaRPr lang="en-US"/>
          </a:p>
        </p:txBody>
      </p:sp>
    </p:spTree>
    <p:extLst>
      <p:ext uri="{BB962C8B-B14F-4D97-AF65-F5344CB8AC3E}">
        <p14:creationId xmlns:p14="http://schemas.microsoft.com/office/powerpoint/2010/main" val="2981455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a:t>
            </a:r>
            <a:r>
              <a:rPr lang="en-US" baseline="0" dirty="0" smtClean="0"/>
              <a:t> for 6 seconds</a:t>
            </a:r>
            <a:endParaRPr lang="en-US" dirty="0" smtClean="0"/>
          </a:p>
          <a:p>
            <a:endParaRPr lang="en-US" sz="1200" b="0" i="0" u="none" strike="noStrike" kern="1200" dirty="0" smtClean="0">
              <a:solidFill>
                <a:schemeClr val="tx1"/>
              </a:solidFill>
              <a:effectLst/>
              <a:latin typeface="+mn-lt"/>
              <a:ea typeface="+mn-ea"/>
              <a:cs typeface="+mn-cs"/>
            </a:endParaRPr>
          </a:p>
          <a:p>
            <a:r>
              <a:rPr lang="en-US" dirty="0" smtClean="0"/>
              <a:t>https://www.presentationgo.com/presentation/cycle-diagram-powerpoint/</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19</a:t>
            </a:fld>
            <a:endParaRPr lang="en-US"/>
          </a:p>
        </p:txBody>
      </p:sp>
    </p:spTree>
    <p:extLst>
      <p:ext uri="{BB962C8B-B14F-4D97-AF65-F5344CB8AC3E}">
        <p14:creationId xmlns:p14="http://schemas.microsoft.com/office/powerpoint/2010/main" val="3394601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Before start explaining different steps of a typical analytics project, let us introduce some of the key roles involved in a data analytics project. Although there might be several stakeholders involved in a project, there are three key roles that you, as a data scientist or analyst, would most likely interact with during a project. This includes the project sponsor, the data analyst, and the data engineer. </a:t>
            </a:r>
          </a:p>
          <a:p>
            <a:r>
              <a:rPr lang="en-US" sz="1200" kern="1200" dirty="0" smtClean="0">
                <a:solidFill>
                  <a:schemeClr val="tx1"/>
                </a:solidFill>
                <a:effectLst/>
                <a:latin typeface="+mn-lt"/>
                <a:ea typeface="+mn-ea"/>
                <a:cs typeface="+mn-cs"/>
              </a:rPr>
              <a:t>The project sponsor is the person who is responsible for the project and usually provides the funding for the project. He or she defines the expectations. The business analyst or the business user is the one who has a very deep understanding of the business domain and is very likely that the model that you are developing is used by her. </a:t>
            </a:r>
          </a:p>
          <a:p>
            <a:r>
              <a:rPr lang="en-US" sz="1200" kern="1200" dirty="0" smtClean="0">
                <a:solidFill>
                  <a:schemeClr val="tx1"/>
                </a:solidFill>
                <a:effectLst/>
                <a:latin typeface="+mn-lt"/>
                <a:ea typeface="+mn-ea"/>
                <a:cs typeface="+mn-cs"/>
              </a:rPr>
              <a:t>A data engineer has a good understanding of the data resources within the organization and can help you get access to the data. In the next few slides, we will see how these individuals are engaged in various stages of an analytics project.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311802-0732-4CE8-9F72-4698BF3C5AA9}" type="slidenum">
              <a:rPr lang="en-US" smtClean="0"/>
              <a:t>2</a:t>
            </a:fld>
            <a:endParaRPr lang="en-US"/>
          </a:p>
        </p:txBody>
      </p:sp>
    </p:spTree>
    <p:extLst>
      <p:ext uri="{BB962C8B-B14F-4D97-AF65-F5344CB8AC3E}">
        <p14:creationId xmlns:p14="http://schemas.microsoft.com/office/powerpoint/2010/main" val="9752163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 for 8 seconds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20</a:t>
            </a:fld>
            <a:endParaRPr lang="en-US"/>
          </a:p>
        </p:txBody>
      </p:sp>
    </p:spTree>
    <p:extLst>
      <p:ext uri="{BB962C8B-B14F-4D97-AF65-F5344CB8AC3E}">
        <p14:creationId xmlns:p14="http://schemas.microsoft.com/office/powerpoint/2010/main" val="14850625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After the presenting the results of your model, you need to help the organization to implement the model. </a:t>
            </a:r>
          </a:p>
          <a:p>
            <a:r>
              <a:rPr lang="en-US" sz="1200" kern="1200" dirty="0" smtClean="0">
                <a:solidFill>
                  <a:schemeClr val="tx1"/>
                </a:solidFill>
                <a:effectLst/>
                <a:latin typeface="+mn-lt"/>
                <a:ea typeface="+mn-ea"/>
                <a:cs typeface="+mn-cs"/>
              </a:rPr>
              <a:t>For that, you would need to deliver documentation which describes in details the steps for building the model that also includes how the data sources should be accessed and prepared. </a:t>
            </a:r>
          </a:p>
          <a:p>
            <a:r>
              <a:rPr lang="en-US" sz="1200" kern="1200" dirty="0" smtClean="0">
                <a:solidFill>
                  <a:schemeClr val="tx1"/>
                </a:solidFill>
                <a:effectLst/>
                <a:latin typeface="+mn-lt"/>
                <a:ea typeface="+mn-ea"/>
                <a:cs typeface="+mn-cs"/>
              </a:rPr>
              <a:t>You may also need to define test cases to validate the model implementation in the production environment. Many models may need to be updated over the time. If that’s the case, you would need to define the steps required for re-calibration of the model.</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311802-0732-4CE8-9F72-4698BF3C5AA9}" type="slidenum">
              <a:rPr lang="en-US" smtClean="0"/>
              <a:t>21</a:t>
            </a:fld>
            <a:endParaRPr lang="en-US"/>
          </a:p>
        </p:txBody>
      </p:sp>
    </p:spTree>
    <p:extLst>
      <p:ext uri="{BB962C8B-B14F-4D97-AF65-F5344CB8AC3E}">
        <p14:creationId xmlns:p14="http://schemas.microsoft.com/office/powerpoint/2010/main" val="555789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This slide shows various steps involved in a life cycle of a typical data analytics project. As you can see, there are six logical steps involved in a project. First is the discovery phase where the project is defined including defining the expectations, the scope, the timeline and resources needed to complete the project. At this phase, the project sponsor, the business </a:t>
            </a:r>
            <a:r>
              <a:rPr lang="en-US" sz="1200" b="0" i="0" u="none" strike="noStrike" kern="1200" dirty="0" err="1" smtClean="0">
                <a:solidFill>
                  <a:schemeClr val="tx1"/>
                </a:solidFill>
                <a:effectLst/>
                <a:latin typeface="+mn-lt"/>
                <a:ea typeface="+mn-ea"/>
                <a:cs typeface="+mn-cs"/>
              </a:rPr>
              <a:t>analysand</a:t>
            </a:r>
            <a:r>
              <a:rPr lang="en-US" sz="1200" b="0" i="0" u="none" strike="noStrike" kern="1200" dirty="0" smtClean="0">
                <a:solidFill>
                  <a:schemeClr val="tx1"/>
                </a:solidFill>
                <a:effectLst/>
                <a:latin typeface="+mn-lt"/>
                <a:ea typeface="+mn-ea"/>
                <a:cs typeface="+mn-cs"/>
              </a:rPr>
              <a:t> the data engineer should be engaged to ensure that the scope of the project is clear, and the project is feasible considering the data and other resources available at the organization.  The next step is data preparation, where the relevant sources of data need to be identified and the data needs to be prepared. The business analyst can help to identify the potentially useful data sources while the data engineer can help to get access to the data. Once the data is ready for the modeling, potential appropriate modeling approaches should be shortlisted. Subsequently, analytical models will be implemented, optimized and tested. After that, the business insights from the model should be identified and communicated to the project sponsor and the data analysts. Finally, necessary actions should be taken to operationalize the model in the organization. This, of course, may require the help and insights from both the business analyst and data engineer. Now we will discuss each of these steps in more details.</a:t>
            </a:r>
            <a:endParaRPr lang="en-US" b="0" dirty="0" smtClean="0">
              <a:effectLst/>
            </a:endParaRPr>
          </a:p>
          <a:p>
            <a:r>
              <a:rPr lang="en-US" dirty="0" smtClean="0"/>
              <a:t/>
            </a:r>
            <a:br>
              <a:rPr lang="en-US" dirty="0" smtClean="0"/>
            </a:br>
            <a:endParaRPr lang="en-US" dirty="0" smtClean="0"/>
          </a:p>
          <a:p>
            <a:r>
              <a:rPr lang="en-US" dirty="0" smtClean="0"/>
              <a:t>https://www.presentationgo.com/presentation/cycle-diagram-powerpoint/</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3</a:t>
            </a:fld>
            <a:endParaRPr lang="en-US"/>
          </a:p>
        </p:txBody>
      </p:sp>
    </p:spTree>
    <p:extLst>
      <p:ext uri="{BB962C8B-B14F-4D97-AF65-F5344CB8AC3E}">
        <p14:creationId xmlns:p14="http://schemas.microsoft.com/office/powerpoint/2010/main" val="4166401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a:t>
            </a:r>
            <a:r>
              <a:rPr lang="en-US" baseline="0" dirty="0" smtClean="0"/>
              <a:t> for 10 seconds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4</a:t>
            </a:fld>
            <a:endParaRPr lang="en-US"/>
          </a:p>
        </p:txBody>
      </p:sp>
    </p:spTree>
    <p:extLst>
      <p:ext uri="{BB962C8B-B14F-4D97-AF65-F5344CB8AC3E}">
        <p14:creationId xmlns:p14="http://schemas.microsoft.com/office/powerpoint/2010/main" val="179570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So the first step of the project is the discovery phase where you need to understand and formulate the business problem. This includes understanding exactly what the business is suffering from and what they're hoping to achieve by the end of the project. </a:t>
            </a:r>
          </a:p>
          <a:p>
            <a:r>
              <a:rPr lang="en-US" sz="1200" kern="1200" dirty="0" smtClean="0">
                <a:solidFill>
                  <a:schemeClr val="tx1"/>
                </a:solidFill>
                <a:effectLst/>
                <a:latin typeface="+mn-lt"/>
                <a:ea typeface="+mn-ea"/>
                <a:cs typeface="+mn-cs"/>
              </a:rPr>
              <a:t>You should also assess the resources available to support the project in terms of people, technology, time, and data. Important activities in this phase include framing the business problem as an analytics challenge that can be addressed in subsequent phases as well as formulating initial hypotheses to test.</a:t>
            </a:r>
          </a:p>
          <a:p>
            <a:pPr rtl="0"/>
            <a:endParaRPr lang="en-US" b="0" dirty="0" smtClean="0">
              <a:effectLst/>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5</a:t>
            </a:fld>
            <a:endParaRPr lang="en-US"/>
          </a:p>
        </p:txBody>
      </p:sp>
    </p:spTree>
    <p:extLst>
      <p:ext uri="{BB962C8B-B14F-4D97-AF65-F5344CB8AC3E}">
        <p14:creationId xmlns:p14="http://schemas.microsoft.com/office/powerpoint/2010/main" val="1201753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a:t>
            </a:r>
            <a:r>
              <a:rPr lang="en-US" baseline="0" dirty="0" smtClean="0"/>
              <a:t> for 10 seconds</a:t>
            </a:r>
            <a:endParaRPr lang="en-US" dirty="0" smtClean="0"/>
          </a:p>
          <a:p>
            <a:endParaRPr lang="en-US" sz="1200" b="0" i="0" u="none" strike="noStrike" kern="1200" dirty="0" smtClean="0">
              <a:solidFill>
                <a:schemeClr val="tx1"/>
              </a:solidFill>
              <a:effectLst/>
              <a:latin typeface="+mn-lt"/>
              <a:ea typeface="+mn-ea"/>
              <a:cs typeface="+mn-cs"/>
            </a:endParaRPr>
          </a:p>
          <a:p>
            <a:r>
              <a:rPr lang="en-US" dirty="0" smtClean="0"/>
              <a:t>https://www.presentationgo.com/presentation/cycle-diagram-powerpoint/</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6</a:t>
            </a:fld>
            <a:endParaRPr lang="en-US"/>
          </a:p>
        </p:txBody>
      </p:sp>
    </p:spTree>
    <p:extLst>
      <p:ext uri="{BB962C8B-B14F-4D97-AF65-F5344CB8AC3E}">
        <p14:creationId xmlns:p14="http://schemas.microsoft.com/office/powerpoint/2010/main" val="4004243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a:t>
            </a:r>
            <a:r>
              <a:rPr lang="en-US" baseline="0" dirty="0" smtClean="0"/>
              <a:t> for 10 seconds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7</a:t>
            </a:fld>
            <a:endParaRPr lang="en-US"/>
          </a:p>
        </p:txBody>
      </p:sp>
    </p:spTree>
    <p:extLst>
      <p:ext uri="{BB962C8B-B14F-4D97-AF65-F5344CB8AC3E}">
        <p14:creationId xmlns:p14="http://schemas.microsoft.com/office/powerpoint/2010/main" val="3234118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Once you have a clear idea about the scope of the project and available resources, you can move to the next step which is data preparation. This phase includes steps to explore, preprocess, and condition the data.</a:t>
            </a:r>
          </a:p>
          <a:p>
            <a:r>
              <a:rPr lang="en-US" sz="1200" kern="1200" dirty="0" smtClean="0">
                <a:solidFill>
                  <a:schemeClr val="tx1"/>
                </a:solidFill>
                <a:effectLst/>
                <a:latin typeface="+mn-lt"/>
                <a:ea typeface="+mn-ea"/>
                <a:cs typeface="+mn-cs"/>
              </a:rPr>
              <a:t>Data preparation tends to be the most labor-intensive step in the analytics lifecycle and often takes more than 50% of the project time. This is because this phase is very iterative and therefore is underestimated in many projects.</a:t>
            </a:r>
          </a:p>
          <a:p>
            <a:r>
              <a:rPr lang="en-US" sz="1200" kern="1200" dirty="0" smtClean="0">
                <a:solidFill>
                  <a:schemeClr val="tx1"/>
                </a:solidFill>
                <a:effectLst/>
                <a:latin typeface="+mn-lt"/>
                <a:ea typeface="+mn-ea"/>
                <a:cs typeface="+mn-cs"/>
              </a:rPr>
              <a:t>During the data preparation phase, you may want to use a robust environment which is called analytics sandbox to import data from different sources and perform necessary preparation steps such as merging dataset and cleaning the data. These steps are discussed with at more details later in the course.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311802-0732-4CE8-9F72-4698BF3C5AA9}" type="slidenum">
              <a:rPr lang="en-US" smtClean="0"/>
              <a:t>8</a:t>
            </a:fld>
            <a:endParaRPr lang="en-US"/>
          </a:p>
        </p:txBody>
      </p:sp>
    </p:spTree>
    <p:extLst>
      <p:ext uri="{BB962C8B-B14F-4D97-AF65-F5344CB8AC3E}">
        <p14:creationId xmlns:p14="http://schemas.microsoft.com/office/powerpoint/2010/main" val="5273594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a:t>
            </a:r>
            <a:r>
              <a:rPr lang="en-US" baseline="0" dirty="0" smtClean="0"/>
              <a:t> for 6 seconds</a:t>
            </a:r>
            <a:endParaRPr lang="en-US" dirty="0" smtClean="0"/>
          </a:p>
          <a:p>
            <a:endParaRPr lang="en-US" sz="1200" b="0" i="0" u="none" strike="noStrike"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311802-0732-4CE8-9F72-4698BF3C5AA9}" type="slidenum">
              <a:rPr lang="en-US" smtClean="0"/>
              <a:t>9</a:t>
            </a:fld>
            <a:endParaRPr lang="en-US"/>
          </a:p>
        </p:txBody>
      </p:sp>
    </p:spTree>
    <p:extLst>
      <p:ext uri="{BB962C8B-B14F-4D97-AF65-F5344CB8AC3E}">
        <p14:creationId xmlns:p14="http://schemas.microsoft.com/office/powerpoint/2010/main" val="23418744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US" dirty="0"/>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28C3B8DE-DCD3-E844-A1CD-00ABD5C27D77}" type="datetimeFigureOut">
              <a:rPr lang="en-US" smtClean="0"/>
              <a:t>10/27/2018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10/27/2018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28C3B8DE-DCD3-E844-A1CD-00ABD5C27D77}" type="datetimeFigureOut">
              <a:rPr lang="en-US" smtClean="0"/>
              <a:t>10/27/2018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10/27/2018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10/27/2018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10/27/2018</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9.png"/><Relationship Id="rId5" Type="http://schemas.openxmlformats.org/officeDocument/2006/relationships/image" Target="../media/image20.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svg"/><Relationship Id="rId9" Type="http://schemas.microsoft.com/office/2007/relationships/hdphoto" Target="../media/hdphoto4.wdp"/></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9.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svg"/><Relationship Id="rId9" Type="http://schemas.microsoft.com/office/2007/relationships/hdphoto" Target="../media/hdphoto5.wdp"/></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9.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svg"/><Relationship Id="rId9" Type="http://schemas.microsoft.com/office/2007/relationships/hdphoto" Target="../media/hdphoto6.wdp"/></Relationships>
</file>

<file path=ppt/slides/_rels/slide2.xml.rels><?xml version="1.0" encoding="UTF-8" standalone="yes"?>
<Relationships xmlns="http://schemas.openxmlformats.org/package/2006/relationships"><Relationship Id="rId8" Type="http://schemas.openxmlformats.org/officeDocument/2006/relationships/oleObject" Target="../embeddings/oleObject2.bin"/><Relationship Id="rId3" Type="http://schemas.openxmlformats.org/officeDocument/2006/relationships/audio" Target="../media/media2.mp3"/><Relationship Id="rId7" Type="http://schemas.openxmlformats.org/officeDocument/2006/relationships/image" Target="../media/image10.wmf"/><Relationship Id="rId12" Type="http://schemas.openxmlformats.org/officeDocument/2006/relationships/image" Target="../media/image9.png"/><Relationship Id="rId2" Type="http://schemas.microsoft.com/office/2007/relationships/media" Target="../media/media2.mp3"/><Relationship Id="rId1" Type="http://schemas.openxmlformats.org/officeDocument/2006/relationships/vmlDrawing" Target="../drawings/vmlDrawing1.vml"/><Relationship Id="rId6" Type="http://schemas.openxmlformats.org/officeDocument/2006/relationships/oleObject" Target="../embeddings/oleObject1.bin"/><Relationship Id="rId11" Type="http://schemas.openxmlformats.org/officeDocument/2006/relationships/image" Target="../media/image12.wmf"/><Relationship Id="rId5" Type="http://schemas.openxmlformats.org/officeDocument/2006/relationships/notesSlide" Target="../notesSlides/notesSlide2.xml"/><Relationship Id="rId10" Type="http://schemas.openxmlformats.org/officeDocument/2006/relationships/oleObject" Target="../embeddings/oleObject3.bin"/><Relationship Id="rId4" Type="http://schemas.openxmlformats.org/officeDocument/2006/relationships/slideLayout" Target="../slideLayouts/slideLayout4.xml"/><Relationship Id="rId9" Type="http://schemas.openxmlformats.org/officeDocument/2006/relationships/image" Target="../media/image11.w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9.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4.xml"/><Relationship Id="rId7" Type="http://schemas.openxmlformats.org/officeDocument/2006/relationships/image" Target="../media/image14.pn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3.svg"/><Relationship Id="rId5" Type="http://schemas.openxmlformats.org/officeDocument/2006/relationships/image" Target="../media/image13.png"/><Relationship Id="rId10" Type="http://schemas.openxmlformats.org/officeDocument/2006/relationships/image" Target="../media/image9.png"/><Relationship Id="rId4" Type="http://schemas.openxmlformats.org/officeDocument/2006/relationships/notesSlide" Target="../notesSlides/notesSlide3.xml"/><Relationship Id="rId9" Type="http://schemas.openxmlformats.org/officeDocument/2006/relationships/image" Target="../media/image16.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svg"/><Relationship Id="rId9"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svg"/><Relationship Id="rId9" Type="http://schemas.microsoft.com/office/2007/relationships/hdphoto" Target="../media/hdphoto2.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svg"/><Relationship Id="rId9"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18070" y="1118120"/>
            <a:ext cx="7772400" cy="1824585"/>
          </a:xfrm>
        </p:spPr>
        <p:txBody>
          <a:bodyPr/>
          <a:lstStyle/>
          <a:p>
            <a:r>
              <a:rPr lang="en-US" dirty="0">
                <a:latin typeface="Garamond" panose="02020404030301010803" pitchFamily="18" charset="0"/>
              </a:rPr>
              <a:t>Data Analytics Lifecycle</a:t>
            </a:r>
            <a:endParaRPr lang="en-US"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1_4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14350" y="4711700"/>
            <a:ext cx="487363" cy="487363"/>
          </a:xfrm>
          <a:prstGeom prst="rect">
            <a:avLst/>
          </a:prstGeom>
        </p:spPr>
      </p:pic>
    </p:spTree>
    <p:extLst>
      <p:ext uri="{BB962C8B-B14F-4D97-AF65-F5344CB8AC3E}">
        <p14:creationId xmlns:p14="http://schemas.microsoft.com/office/powerpoint/2010/main" val="11079048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6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46994" y="73398"/>
            <a:ext cx="6897006" cy="884172"/>
          </a:xfrm>
        </p:spPr>
        <p:txBody>
          <a:bodyPr/>
          <a:lstStyle/>
          <a:p>
            <a:r>
              <a:rPr lang="en-US" dirty="0">
                <a:latin typeface="Garamond" panose="02020404030301010803" pitchFamily="18" charset="0"/>
              </a:rPr>
              <a:t>Step 3: Model Planning</a:t>
            </a:r>
          </a:p>
        </p:txBody>
      </p:sp>
      <p:sp>
        <p:nvSpPr>
          <p:cNvPr id="3" name="Oval 2"/>
          <p:cNvSpPr/>
          <p:nvPr/>
        </p:nvSpPr>
        <p:spPr>
          <a:xfrm>
            <a:off x="1760010" y="957570"/>
            <a:ext cx="6272331" cy="3687828"/>
          </a:xfrm>
          <a:prstGeom prst="ellipse">
            <a:avLst/>
          </a:prstGeom>
          <a:solidFill>
            <a:srgbClr val="E5F0E0"/>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5" name="Content Placeholder 4"/>
          <p:cNvSpPr>
            <a:spLocks noGrp="1"/>
          </p:cNvSpPr>
          <p:nvPr>
            <p:ph sz="half" idx="1"/>
          </p:nvPr>
        </p:nvSpPr>
        <p:spPr>
          <a:xfrm>
            <a:off x="4100187" y="1183305"/>
            <a:ext cx="2187257" cy="680762"/>
          </a:xfrm>
        </p:spPr>
        <p:txBody>
          <a:bodyPr>
            <a:normAutofit fontScale="92500" lnSpcReduction="10000"/>
          </a:bodyPr>
          <a:lstStyle/>
          <a:p>
            <a:pPr marL="0" indent="0">
              <a:buNone/>
            </a:pPr>
            <a:endParaRPr lang="en-US" sz="1700" b="0" dirty="0"/>
          </a:p>
          <a:p>
            <a:pPr marL="0" indent="0">
              <a:buNone/>
            </a:pPr>
            <a:r>
              <a:rPr lang="en-US" sz="2400" dirty="0" smtClean="0">
                <a:latin typeface="Garamond" panose="02020404030301010803" pitchFamily="18" charset="0"/>
              </a:rPr>
              <a:t>Model Planning</a:t>
            </a:r>
          </a:p>
          <a:p>
            <a:pPr>
              <a:buFont typeface="Wingdings" panose="05000000000000000000" pitchFamily="2" charset="2"/>
              <a:buChar char="§"/>
            </a:pPr>
            <a:endParaRPr lang="en-US" b="0" dirty="0"/>
          </a:p>
          <a:p>
            <a:pPr>
              <a:buFont typeface="Wingdings" panose="05000000000000000000" pitchFamily="2" charset="2"/>
              <a:buChar char="§"/>
            </a:pPr>
            <a:endParaRPr lang="en-US" b="0" dirty="0" smtClean="0"/>
          </a:p>
          <a:p>
            <a:pPr>
              <a:buFont typeface="Wingdings" panose="05000000000000000000" pitchFamily="2" charset="2"/>
              <a:buChar char="§"/>
            </a:pPr>
            <a:endParaRPr lang="en-US" b="0" dirty="0"/>
          </a:p>
          <a:p>
            <a:pPr>
              <a:buFont typeface="Wingdings" panose="05000000000000000000" pitchFamily="2" charset="2"/>
              <a:buChar char="§"/>
            </a:pPr>
            <a:endParaRPr lang="en-US" b="0" dirty="0"/>
          </a:p>
          <a:p>
            <a:pPr>
              <a:buFont typeface="Wingdings" panose="05000000000000000000" pitchFamily="2" charset="2"/>
              <a:buChar char="§"/>
            </a:pPr>
            <a:endParaRPr lang="en-US" dirty="0"/>
          </a:p>
          <a:p>
            <a:endParaRPr lang="en-US" dirty="0"/>
          </a:p>
          <a:p>
            <a:endParaRPr lang="en-US" dirty="0" smtClean="0"/>
          </a:p>
          <a:p>
            <a:endParaRPr lang="en-US" dirty="0"/>
          </a:p>
        </p:txBody>
      </p:sp>
      <p:sp>
        <p:nvSpPr>
          <p:cNvPr id="2" name="Oval 1"/>
          <p:cNvSpPr/>
          <p:nvPr/>
        </p:nvSpPr>
        <p:spPr>
          <a:xfrm>
            <a:off x="2246993" y="2002612"/>
            <a:ext cx="2468589" cy="19874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4"/>
          <p:cNvSpPr>
            <a:spLocks noGrp="1"/>
          </p:cNvSpPr>
          <p:nvPr>
            <p:ph sz="half" idx="1"/>
          </p:nvPr>
        </p:nvSpPr>
        <p:spPr>
          <a:xfrm>
            <a:off x="2246993" y="2585761"/>
            <a:ext cx="2430804" cy="748146"/>
          </a:xfrm>
        </p:spPr>
        <p:txBody>
          <a:bodyPr>
            <a:normAutofit fontScale="32500" lnSpcReduction="20000"/>
          </a:bodyPr>
          <a:lstStyle/>
          <a:p>
            <a:pPr marL="0" indent="0">
              <a:buNone/>
            </a:pPr>
            <a:endParaRPr lang="en-US" sz="1700" b="0" dirty="0"/>
          </a:p>
          <a:p>
            <a:pPr marL="0" indent="0" algn="ctr">
              <a:buNone/>
            </a:pPr>
            <a:r>
              <a:rPr lang="en-US" sz="6200" dirty="0" smtClean="0">
                <a:solidFill>
                  <a:schemeClr val="bg1"/>
                </a:solidFill>
                <a:latin typeface="Garamond" panose="02020404030301010803" pitchFamily="18" charset="0"/>
              </a:rPr>
              <a:t>Variable Generation /Selection</a:t>
            </a:r>
          </a:p>
          <a:p>
            <a:pPr>
              <a:buFont typeface="Wingdings" panose="05000000000000000000" pitchFamily="2" charset="2"/>
              <a:buChar char="§"/>
            </a:pPr>
            <a:endParaRPr lang="en-US" b="0" dirty="0"/>
          </a:p>
          <a:p>
            <a:pPr>
              <a:buFont typeface="Wingdings" panose="05000000000000000000" pitchFamily="2" charset="2"/>
              <a:buChar char="§"/>
            </a:pPr>
            <a:endParaRPr lang="en-US" b="0" dirty="0" smtClean="0"/>
          </a:p>
          <a:p>
            <a:pPr>
              <a:buFont typeface="Wingdings" panose="05000000000000000000" pitchFamily="2" charset="2"/>
              <a:buChar char="§"/>
            </a:pPr>
            <a:endParaRPr lang="en-US" b="0" dirty="0"/>
          </a:p>
          <a:p>
            <a:pPr>
              <a:buFont typeface="Wingdings" panose="05000000000000000000" pitchFamily="2" charset="2"/>
              <a:buChar char="§"/>
            </a:pPr>
            <a:endParaRPr lang="en-US" b="0" dirty="0"/>
          </a:p>
          <a:p>
            <a:pPr>
              <a:buFont typeface="Wingdings" panose="05000000000000000000" pitchFamily="2" charset="2"/>
              <a:buChar char="§"/>
            </a:pPr>
            <a:endParaRPr lang="en-US" dirty="0"/>
          </a:p>
          <a:p>
            <a:endParaRPr lang="en-US" dirty="0"/>
          </a:p>
          <a:p>
            <a:endParaRPr lang="en-US" dirty="0" smtClean="0"/>
          </a:p>
          <a:p>
            <a:endParaRPr lang="en-US" dirty="0"/>
          </a:p>
        </p:txBody>
      </p:sp>
      <p:sp>
        <p:nvSpPr>
          <p:cNvPr id="8" name="Oval 7"/>
          <p:cNvSpPr/>
          <p:nvPr/>
        </p:nvSpPr>
        <p:spPr>
          <a:xfrm>
            <a:off x="5039759" y="2056771"/>
            <a:ext cx="2468589" cy="198749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9" name="Content Placeholder 4"/>
          <p:cNvSpPr>
            <a:spLocks noGrp="1"/>
          </p:cNvSpPr>
          <p:nvPr>
            <p:ph sz="half" idx="1"/>
          </p:nvPr>
        </p:nvSpPr>
        <p:spPr>
          <a:xfrm>
            <a:off x="5202565" y="2423633"/>
            <a:ext cx="2363145" cy="755702"/>
          </a:xfrm>
        </p:spPr>
        <p:txBody>
          <a:bodyPr>
            <a:normAutofit/>
          </a:bodyPr>
          <a:lstStyle/>
          <a:p>
            <a:pPr marL="0" indent="0">
              <a:buNone/>
            </a:pPr>
            <a:endParaRPr lang="en-US" sz="1700" b="0" dirty="0"/>
          </a:p>
          <a:p>
            <a:pPr marL="0" indent="0" algn="ctr">
              <a:buNone/>
            </a:pPr>
            <a:r>
              <a:rPr lang="en-US" sz="2000" dirty="0" smtClean="0">
                <a:solidFill>
                  <a:schemeClr val="bg1"/>
                </a:solidFill>
                <a:latin typeface="Garamond" panose="02020404030301010803" pitchFamily="18" charset="0"/>
              </a:rPr>
              <a:t>Model Selection</a:t>
            </a:r>
          </a:p>
          <a:p>
            <a:pPr>
              <a:buFont typeface="Wingdings" panose="05000000000000000000" pitchFamily="2" charset="2"/>
              <a:buChar char="§"/>
            </a:pPr>
            <a:endParaRPr lang="en-US" b="0" dirty="0"/>
          </a:p>
          <a:p>
            <a:pPr>
              <a:buFont typeface="Wingdings" panose="05000000000000000000" pitchFamily="2" charset="2"/>
              <a:buChar char="§"/>
            </a:pPr>
            <a:endParaRPr lang="en-US" b="0" dirty="0" smtClean="0"/>
          </a:p>
          <a:p>
            <a:pPr>
              <a:buFont typeface="Wingdings" panose="05000000000000000000" pitchFamily="2" charset="2"/>
              <a:buChar char="§"/>
            </a:pPr>
            <a:endParaRPr lang="en-US" b="0" dirty="0"/>
          </a:p>
          <a:p>
            <a:pPr>
              <a:buFont typeface="Wingdings" panose="05000000000000000000" pitchFamily="2" charset="2"/>
              <a:buChar char="§"/>
            </a:pPr>
            <a:endParaRPr lang="en-US" b="0" dirty="0"/>
          </a:p>
          <a:p>
            <a:pPr>
              <a:buFont typeface="Wingdings" panose="05000000000000000000" pitchFamily="2" charset="2"/>
              <a:buChar char="§"/>
            </a:pPr>
            <a:endParaRPr lang="en-US" dirty="0"/>
          </a:p>
          <a:p>
            <a:endParaRPr lang="en-US" dirty="0"/>
          </a:p>
          <a:p>
            <a:endParaRPr lang="en-US" dirty="0" smtClean="0"/>
          </a:p>
          <a:p>
            <a:endParaRPr lang="en-US" dirty="0"/>
          </a:p>
        </p:txBody>
      </p:sp>
      <p:pic>
        <p:nvPicPr>
          <p:cNvPr id="6" name="1_4_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2425" y="4535488"/>
            <a:ext cx="487363" cy="487362"/>
          </a:xfrm>
          <a:prstGeom prst="rect">
            <a:avLst/>
          </a:prstGeom>
        </p:spPr>
      </p:pic>
    </p:spTree>
    <p:extLst>
      <p:ext uri="{BB962C8B-B14F-4D97-AF65-F5344CB8AC3E}">
        <p14:creationId xmlns:p14="http://schemas.microsoft.com/office/powerpoint/2010/main" val="601995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45"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85739" y="73398"/>
            <a:ext cx="7058261" cy="884172"/>
          </a:xfrm>
        </p:spPr>
        <p:txBody>
          <a:bodyPr/>
          <a:lstStyle/>
          <a:p>
            <a:r>
              <a:rPr lang="en-US" dirty="0" smtClean="0">
                <a:latin typeface="Garamond" panose="02020404030301010803" pitchFamily="18" charset="0"/>
              </a:rPr>
              <a:t>Model Planning</a:t>
            </a:r>
            <a:r>
              <a:rPr lang="en-US" dirty="0">
                <a:latin typeface="Garamond" panose="02020404030301010803" pitchFamily="18" charset="0"/>
              </a:rPr>
              <a:t>: Variable </a:t>
            </a:r>
            <a:r>
              <a:rPr lang="en-US" dirty="0" smtClean="0">
                <a:latin typeface="Garamond" panose="02020404030301010803" pitchFamily="18" charset="0"/>
              </a:rPr>
              <a:t>Generation/Selection </a:t>
            </a:r>
            <a:endParaRPr lang="en-US" dirty="0">
              <a:latin typeface="Garamond" panose="02020404030301010803" pitchFamily="18" charset="0"/>
            </a:endParaRPr>
          </a:p>
        </p:txBody>
      </p:sp>
      <p:sp>
        <p:nvSpPr>
          <p:cNvPr id="5" name="Content Placeholder 4"/>
          <p:cNvSpPr>
            <a:spLocks noGrp="1"/>
          </p:cNvSpPr>
          <p:nvPr>
            <p:ph sz="half" idx="1"/>
          </p:nvPr>
        </p:nvSpPr>
        <p:spPr>
          <a:xfrm>
            <a:off x="1519907" y="1073722"/>
            <a:ext cx="7457838" cy="3271568"/>
          </a:xfrm>
        </p:spPr>
        <p:txBody>
          <a:bodyPr>
            <a:normAutofit fontScale="92500" lnSpcReduction="10000"/>
          </a:bodyPr>
          <a:lstStyle/>
          <a:p>
            <a:pPr>
              <a:buFont typeface="Wingdings" panose="05000000000000000000" pitchFamily="2" charset="2"/>
              <a:buChar char="§"/>
            </a:pPr>
            <a:r>
              <a:rPr lang="en-US" sz="2200" b="0" dirty="0">
                <a:solidFill>
                  <a:schemeClr val="accent1">
                    <a:lumMod val="75000"/>
                  </a:schemeClr>
                </a:solidFill>
                <a:latin typeface="Garamond" panose="02020404030301010803" pitchFamily="18" charset="0"/>
              </a:rPr>
              <a:t>Variable </a:t>
            </a:r>
            <a:r>
              <a:rPr lang="en-US" sz="2200" b="0" dirty="0" smtClean="0">
                <a:solidFill>
                  <a:schemeClr val="accent1">
                    <a:lumMod val="75000"/>
                  </a:schemeClr>
                </a:solidFill>
                <a:latin typeface="Garamond" panose="02020404030301010803" pitchFamily="18" charset="0"/>
              </a:rPr>
              <a:t>Generation: </a:t>
            </a:r>
            <a:r>
              <a:rPr lang="en-US" sz="2200" b="0" dirty="0" smtClean="0">
                <a:latin typeface="Garamond" panose="02020404030301010803" pitchFamily="18" charset="0"/>
              </a:rPr>
              <a:t>Generate new variables by modifying/</a:t>
            </a:r>
            <a:r>
              <a:rPr lang="en-US" sz="2200" b="0" dirty="0">
                <a:latin typeface="Garamond" panose="02020404030301010803" pitchFamily="18" charset="0"/>
              </a:rPr>
              <a:t>combining</a:t>
            </a:r>
            <a:r>
              <a:rPr lang="en-US" sz="2200" b="0" dirty="0" smtClean="0">
                <a:latin typeface="Garamond" panose="02020404030301010803" pitchFamily="18" charset="0"/>
              </a:rPr>
              <a:t> existing variables, as needed, and then select a subset of relevant variables for model building. </a:t>
            </a:r>
            <a:br>
              <a:rPr lang="en-US" sz="2200" b="0" dirty="0" smtClean="0">
                <a:latin typeface="Garamond" panose="02020404030301010803" pitchFamily="18" charset="0"/>
              </a:rPr>
            </a:br>
            <a:endParaRPr lang="en-US" sz="2200" b="0" dirty="0" smtClean="0">
              <a:latin typeface="Garamond" panose="02020404030301010803" pitchFamily="18" charset="0"/>
            </a:endParaRPr>
          </a:p>
          <a:p>
            <a:pPr>
              <a:buFont typeface="Wingdings" panose="05000000000000000000" pitchFamily="2" charset="2"/>
              <a:buChar char="§"/>
            </a:pPr>
            <a:r>
              <a:rPr lang="en-US" sz="2200" b="0" dirty="0" smtClean="0">
                <a:solidFill>
                  <a:schemeClr val="accent1">
                    <a:lumMod val="75000"/>
                  </a:schemeClr>
                </a:solidFill>
                <a:latin typeface="Garamond" panose="02020404030301010803" pitchFamily="18" charset="0"/>
              </a:rPr>
              <a:t>Why Variable Selection/Filtering? </a:t>
            </a:r>
          </a:p>
          <a:p>
            <a:pPr lvl="1">
              <a:buFont typeface="Wingdings" panose="05000000000000000000" pitchFamily="2" charset="2"/>
              <a:buChar char="§"/>
            </a:pPr>
            <a:r>
              <a:rPr lang="en-US" sz="2200" dirty="0">
                <a:solidFill>
                  <a:srgbClr val="002060"/>
                </a:solidFill>
                <a:latin typeface="Garamond" panose="02020404030301010803" pitchFamily="18" charset="0"/>
              </a:rPr>
              <a:t>Improved </a:t>
            </a:r>
            <a:r>
              <a:rPr lang="en-US" sz="2200" dirty="0" smtClean="0">
                <a:solidFill>
                  <a:srgbClr val="002060"/>
                </a:solidFill>
                <a:latin typeface="Garamond" panose="02020404030301010803" pitchFamily="18" charset="0"/>
              </a:rPr>
              <a:t>model building process and computation speed </a:t>
            </a:r>
          </a:p>
          <a:p>
            <a:pPr lvl="1">
              <a:buFont typeface="Wingdings" panose="05000000000000000000" pitchFamily="2" charset="2"/>
              <a:buChar char="§"/>
            </a:pPr>
            <a:r>
              <a:rPr lang="en-US" sz="2200" dirty="0" smtClean="0">
                <a:solidFill>
                  <a:srgbClr val="002060"/>
                </a:solidFill>
                <a:latin typeface="Garamond" panose="02020404030301010803" pitchFamily="18" charset="0"/>
              </a:rPr>
              <a:t>Improved model’s </a:t>
            </a:r>
            <a:r>
              <a:rPr lang="en-US" sz="2200" dirty="0" err="1" smtClean="0">
                <a:solidFill>
                  <a:srgbClr val="002060"/>
                </a:solidFill>
                <a:latin typeface="Garamond" panose="02020404030301010803" pitchFamily="18" charset="0"/>
              </a:rPr>
              <a:t>explainability</a:t>
            </a:r>
            <a:r>
              <a:rPr lang="en-US" sz="2200" dirty="0" smtClean="0">
                <a:solidFill>
                  <a:srgbClr val="002060"/>
                </a:solidFill>
                <a:latin typeface="Garamond" panose="02020404030301010803" pitchFamily="18" charset="0"/>
              </a:rPr>
              <a:t> </a:t>
            </a:r>
          </a:p>
          <a:p>
            <a:pPr lvl="1">
              <a:buFont typeface="Wingdings" panose="05000000000000000000" pitchFamily="2" charset="2"/>
              <a:buChar char="§"/>
            </a:pPr>
            <a:r>
              <a:rPr lang="en-US" sz="2200" dirty="0" smtClean="0">
                <a:solidFill>
                  <a:srgbClr val="002060"/>
                </a:solidFill>
                <a:latin typeface="Garamond" panose="02020404030301010803" pitchFamily="18" charset="0"/>
              </a:rPr>
              <a:t>Cost considerations (e.g. may need to pay for external data sources) </a:t>
            </a:r>
          </a:p>
          <a:p>
            <a:pPr lvl="1">
              <a:buFont typeface="Wingdings" panose="05000000000000000000" pitchFamily="2" charset="2"/>
              <a:buChar char="§"/>
            </a:pPr>
            <a:r>
              <a:rPr lang="en-US" sz="2200" dirty="0" smtClean="0">
                <a:solidFill>
                  <a:srgbClr val="002060"/>
                </a:solidFill>
                <a:latin typeface="Garamond" panose="02020404030301010803" pitchFamily="18" charset="0"/>
              </a:rPr>
              <a:t>Legal and policy considerations (e.g. using demographic information for credit scoring)</a:t>
            </a:r>
          </a:p>
          <a:p>
            <a:pPr lvl="1">
              <a:buFont typeface="Wingdings" panose="05000000000000000000" pitchFamily="2" charset="2"/>
              <a:buChar char="§"/>
            </a:pPr>
            <a:r>
              <a:rPr lang="en-US" sz="2200" dirty="0" smtClean="0">
                <a:solidFill>
                  <a:srgbClr val="002060"/>
                </a:solidFill>
                <a:latin typeface="Garamond" panose="02020404030301010803" pitchFamily="18" charset="0"/>
              </a:rPr>
              <a:t>Improved model accuracy (in some cases)</a:t>
            </a:r>
            <a:endParaRPr lang="en-US" sz="2200" dirty="0">
              <a:solidFill>
                <a:srgbClr val="002060"/>
              </a:solidFill>
              <a:latin typeface="Garamond" panose="02020404030301010803" pitchFamily="18" charset="0"/>
            </a:endParaRPr>
          </a:p>
          <a:p>
            <a:pPr marL="342900" lvl="1" indent="0">
              <a:buNone/>
            </a:pPr>
            <a:endParaRPr lang="en-US" sz="1700" dirty="0">
              <a:solidFill>
                <a:srgbClr val="002060"/>
              </a:solidFill>
            </a:endParaRPr>
          </a:p>
          <a:p>
            <a:pPr>
              <a:buFont typeface="Wingdings" panose="05000000000000000000" pitchFamily="2" charset="2"/>
              <a:buChar char="§"/>
            </a:pPr>
            <a:endParaRPr lang="en-US" sz="1700" b="0" dirty="0" smtClean="0"/>
          </a:p>
          <a:p>
            <a:pPr>
              <a:buFont typeface="Wingdings" panose="05000000000000000000" pitchFamily="2" charset="2"/>
              <a:buChar char="§"/>
            </a:pPr>
            <a:endParaRPr lang="en-US" b="0" dirty="0" smtClean="0"/>
          </a:p>
          <a:p>
            <a:pPr>
              <a:buFont typeface="Wingdings" panose="05000000000000000000" pitchFamily="2" charset="2"/>
              <a:buChar char="§"/>
            </a:pPr>
            <a:endParaRPr lang="en-US" b="0" dirty="0"/>
          </a:p>
          <a:p>
            <a:pPr>
              <a:buFont typeface="Wingdings" panose="05000000000000000000" pitchFamily="2" charset="2"/>
              <a:buChar char="§"/>
            </a:pPr>
            <a:endParaRPr lang="en-US" b="0" dirty="0" smtClean="0"/>
          </a:p>
          <a:p>
            <a:pPr>
              <a:buFont typeface="Wingdings" panose="05000000000000000000" pitchFamily="2" charset="2"/>
              <a:buChar char="§"/>
            </a:pPr>
            <a:endParaRPr lang="en-US" b="0" dirty="0"/>
          </a:p>
          <a:p>
            <a:pPr>
              <a:buFont typeface="Wingdings" panose="05000000000000000000" pitchFamily="2" charset="2"/>
              <a:buChar char="§"/>
            </a:pPr>
            <a:endParaRPr lang="en-US" b="0" dirty="0"/>
          </a:p>
          <a:p>
            <a:pPr>
              <a:buFont typeface="Wingdings" panose="05000000000000000000" pitchFamily="2" charset="2"/>
              <a:buChar char="§"/>
            </a:pPr>
            <a:endParaRPr lang="en-US" dirty="0"/>
          </a:p>
          <a:p>
            <a:endParaRPr lang="en-US" dirty="0"/>
          </a:p>
          <a:p>
            <a:endParaRPr lang="en-US" dirty="0" smtClean="0"/>
          </a:p>
          <a:p>
            <a:endParaRPr lang="en-US" dirty="0"/>
          </a:p>
        </p:txBody>
      </p:sp>
      <p:pic>
        <p:nvPicPr>
          <p:cNvPr id="2" name="1_4_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3088" y="4789488"/>
            <a:ext cx="487362" cy="487362"/>
          </a:xfrm>
          <a:prstGeom prst="rect">
            <a:avLst/>
          </a:prstGeom>
        </p:spPr>
      </p:pic>
    </p:spTree>
    <p:extLst>
      <p:ext uri="{BB962C8B-B14F-4D97-AF65-F5344CB8AC3E}">
        <p14:creationId xmlns:p14="http://schemas.microsoft.com/office/powerpoint/2010/main" val="36778871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15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85739" y="73398"/>
            <a:ext cx="7058261" cy="884172"/>
          </a:xfrm>
        </p:spPr>
        <p:txBody>
          <a:bodyPr/>
          <a:lstStyle/>
          <a:p>
            <a:r>
              <a:rPr lang="en-US" dirty="0" smtClean="0">
                <a:latin typeface="Garamond" panose="02020404030301010803" pitchFamily="18" charset="0"/>
              </a:rPr>
              <a:t>Model Planning</a:t>
            </a:r>
            <a:r>
              <a:rPr lang="en-US" dirty="0">
                <a:latin typeface="Garamond" panose="02020404030301010803" pitchFamily="18" charset="0"/>
              </a:rPr>
              <a:t>: Model </a:t>
            </a:r>
            <a:r>
              <a:rPr lang="en-US" dirty="0" smtClean="0">
                <a:latin typeface="Garamond" panose="02020404030301010803" pitchFamily="18" charset="0"/>
              </a:rPr>
              <a:t>Selection</a:t>
            </a:r>
            <a:endParaRPr lang="en-US" dirty="0">
              <a:latin typeface="Garamond" panose="02020404030301010803" pitchFamily="18" charset="0"/>
            </a:endParaRPr>
          </a:p>
        </p:txBody>
      </p:sp>
      <p:sp>
        <p:nvSpPr>
          <p:cNvPr id="5" name="Content Placeholder 4"/>
          <p:cNvSpPr>
            <a:spLocks noGrp="1"/>
          </p:cNvSpPr>
          <p:nvPr>
            <p:ph sz="half" idx="1"/>
          </p:nvPr>
        </p:nvSpPr>
        <p:spPr>
          <a:xfrm>
            <a:off x="1890200" y="829101"/>
            <a:ext cx="6792821" cy="3538860"/>
          </a:xfrm>
        </p:spPr>
        <p:txBody>
          <a:bodyPr>
            <a:normAutofit fontScale="92500" lnSpcReduction="20000"/>
          </a:bodyPr>
          <a:lstStyle/>
          <a:p>
            <a:endParaRPr lang="en-US" b="0" dirty="0"/>
          </a:p>
          <a:p>
            <a:pPr>
              <a:buFont typeface="Wingdings" panose="05000000000000000000" pitchFamily="2" charset="2"/>
              <a:buChar char="§"/>
            </a:pPr>
            <a:r>
              <a:rPr lang="en-US" sz="2200" b="0" dirty="0" smtClean="0">
                <a:solidFill>
                  <a:schemeClr val="accent1">
                    <a:lumMod val="75000"/>
                  </a:schemeClr>
                </a:solidFill>
                <a:latin typeface="Garamond" panose="02020404030301010803" pitchFamily="18" charset="0"/>
              </a:rPr>
              <a:t>What it is? </a:t>
            </a:r>
            <a:r>
              <a:rPr lang="en-US" sz="2200" b="0" dirty="0" smtClean="0">
                <a:latin typeface="Garamond" panose="02020404030301010803" pitchFamily="18" charset="0"/>
              </a:rPr>
              <a:t>There exist a large number of analytics algorithm. Choosing the right algorithm for the given problem is key.</a:t>
            </a:r>
            <a:br>
              <a:rPr lang="en-US" sz="2200" b="0" dirty="0" smtClean="0">
                <a:latin typeface="Garamond" panose="02020404030301010803" pitchFamily="18" charset="0"/>
              </a:rPr>
            </a:br>
            <a:r>
              <a:rPr lang="en-US" sz="2200" b="0" dirty="0" smtClean="0">
                <a:latin typeface="Garamond" panose="02020404030301010803" pitchFamily="18" charset="0"/>
              </a:rPr>
              <a:t> </a:t>
            </a:r>
          </a:p>
          <a:p>
            <a:pPr>
              <a:buFont typeface="Wingdings" panose="05000000000000000000" pitchFamily="2" charset="2"/>
              <a:buChar char="§"/>
            </a:pPr>
            <a:r>
              <a:rPr lang="en-US" sz="2200" b="0" dirty="0">
                <a:solidFill>
                  <a:schemeClr val="accent1">
                    <a:lumMod val="75000"/>
                  </a:schemeClr>
                </a:solidFill>
                <a:latin typeface="Garamond" panose="02020404030301010803" pitchFamily="18" charset="0"/>
              </a:rPr>
              <a:t>What to Consider? </a:t>
            </a:r>
          </a:p>
          <a:p>
            <a:pPr lvl="1">
              <a:buFont typeface="Wingdings" panose="05000000000000000000" pitchFamily="2" charset="2"/>
              <a:buChar char="§"/>
            </a:pPr>
            <a:r>
              <a:rPr lang="en-US" sz="2200" dirty="0" smtClean="0">
                <a:solidFill>
                  <a:srgbClr val="002060"/>
                </a:solidFill>
                <a:latin typeface="Garamond" panose="02020404030301010803" pitchFamily="18" charset="0"/>
              </a:rPr>
              <a:t>Feasibility of applying the algorithm</a:t>
            </a:r>
          </a:p>
          <a:p>
            <a:pPr lvl="1">
              <a:buFont typeface="Wingdings" panose="05000000000000000000" pitchFamily="2" charset="2"/>
              <a:buChar char="§"/>
            </a:pPr>
            <a:r>
              <a:rPr lang="en-US" sz="2200" dirty="0" smtClean="0">
                <a:solidFill>
                  <a:srgbClr val="002060"/>
                </a:solidFill>
                <a:latin typeface="Garamond" panose="02020404030301010803" pitchFamily="18" charset="0"/>
              </a:rPr>
              <a:t>Accuracy of the algorithm</a:t>
            </a:r>
            <a:endParaRPr lang="en-US" sz="2200" dirty="0">
              <a:solidFill>
                <a:srgbClr val="002060"/>
              </a:solidFill>
              <a:latin typeface="Garamond" panose="02020404030301010803" pitchFamily="18" charset="0"/>
            </a:endParaRPr>
          </a:p>
          <a:p>
            <a:pPr lvl="1">
              <a:buFont typeface="Wingdings" panose="05000000000000000000" pitchFamily="2" charset="2"/>
              <a:buChar char="§"/>
            </a:pPr>
            <a:r>
              <a:rPr lang="en-US" sz="2200" dirty="0" err="1">
                <a:solidFill>
                  <a:srgbClr val="002060"/>
                </a:solidFill>
                <a:latin typeface="Garamond" panose="02020404030301010803" pitchFamily="18" charset="0"/>
              </a:rPr>
              <a:t>Explainability</a:t>
            </a:r>
            <a:r>
              <a:rPr lang="en-US" sz="2200" dirty="0">
                <a:solidFill>
                  <a:srgbClr val="002060"/>
                </a:solidFill>
                <a:latin typeface="Garamond" panose="02020404030301010803" pitchFamily="18" charset="0"/>
              </a:rPr>
              <a:t> </a:t>
            </a:r>
            <a:r>
              <a:rPr lang="en-US" sz="2200" dirty="0" smtClean="0">
                <a:solidFill>
                  <a:srgbClr val="002060"/>
                </a:solidFill>
                <a:latin typeface="Garamond" panose="02020404030301010803" pitchFamily="18" charset="0"/>
              </a:rPr>
              <a:t>of the algorithm</a:t>
            </a:r>
            <a:endParaRPr lang="en-US" sz="2200" dirty="0">
              <a:solidFill>
                <a:srgbClr val="002060"/>
              </a:solidFill>
              <a:latin typeface="Garamond" panose="02020404030301010803" pitchFamily="18" charset="0"/>
            </a:endParaRPr>
          </a:p>
          <a:p>
            <a:pPr lvl="1">
              <a:buFont typeface="Wingdings" panose="05000000000000000000" pitchFamily="2" charset="2"/>
              <a:buChar char="§"/>
            </a:pPr>
            <a:r>
              <a:rPr lang="en-US" sz="2200" dirty="0">
                <a:solidFill>
                  <a:srgbClr val="002060"/>
                </a:solidFill>
                <a:latin typeface="Garamond" panose="02020404030301010803" pitchFamily="18" charset="0"/>
              </a:rPr>
              <a:t>Computational </a:t>
            </a:r>
            <a:r>
              <a:rPr lang="en-US" sz="2200" dirty="0" smtClean="0">
                <a:solidFill>
                  <a:srgbClr val="002060"/>
                </a:solidFill>
                <a:latin typeface="Garamond" panose="02020404030301010803" pitchFamily="18" charset="0"/>
              </a:rPr>
              <a:t>complexity </a:t>
            </a:r>
            <a:r>
              <a:rPr lang="en-US" sz="2200" dirty="0">
                <a:solidFill>
                  <a:srgbClr val="002060"/>
                </a:solidFill>
                <a:latin typeface="Garamond" panose="02020404030301010803" pitchFamily="18" charset="0"/>
              </a:rPr>
              <a:t>of the algorithm</a:t>
            </a:r>
          </a:p>
          <a:p>
            <a:pPr lvl="1">
              <a:buFont typeface="Wingdings" panose="05000000000000000000" pitchFamily="2" charset="2"/>
              <a:buChar char="§"/>
            </a:pPr>
            <a:endParaRPr lang="en-US" sz="2200" dirty="0" smtClean="0">
              <a:solidFill>
                <a:srgbClr val="002060"/>
              </a:solidFill>
              <a:latin typeface="Garamond" panose="02020404030301010803" pitchFamily="18" charset="0"/>
            </a:endParaRPr>
          </a:p>
          <a:p>
            <a:pPr>
              <a:buFont typeface="Wingdings" panose="05000000000000000000" pitchFamily="2" charset="2"/>
              <a:buChar char="§"/>
            </a:pPr>
            <a:r>
              <a:rPr lang="en-US" sz="2200" b="0" dirty="0" smtClean="0">
                <a:solidFill>
                  <a:schemeClr val="accent1">
                    <a:lumMod val="75000"/>
                  </a:schemeClr>
                </a:solidFill>
                <a:latin typeface="Garamond" panose="02020404030301010803" pitchFamily="18" charset="0"/>
              </a:rPr>
              <a:t>Recommendation</a:t>
            </a:r>
          </a:p>
          <a:p>
            <a:pPr lvl="1">
              <a:buFont typeface="Wingdings" panose="05000000000000000000" pitchFamily="2" charset="2"/>
              <a:buChar char="§"/>
            </a:pPr>
            <a:r>
              <a:rPr lang="en-US" sz="2200" dirty="0">
                <a:solidFill>
                  <a:srgbClr val="002060"/>
                </a:solidFill>
                <a:latin typeface="Garamond" panose="02020404030301010803" pitchFamily="18" charset="0"/>
              </a:rPr>
              <a:t>Always start with simpler algorithms (e.g. linear models)</a:t>
            </a:r>
          </a:p>
          <a:p>
            <a:pPr lvl="1">
              <a:buFont typeface="Wingdings" panose="05000000000000000000" pitchFamily="2" charset="2"/>
              <a:buChar char="§"/>
            </a:pPr>
            <a:endParaRPr lang="en-US" sz="2200" dirty="0">
              <a:solidFill>
                <a:srgbClr val="002060"/>
              </a:solidFill>
            </a:endParaRPr>
          </a:p>
          <a:p>
            <a:pPr>
              <a:buFont typeface="Wingdings" panose="05000000000000000000" pitchFamily="2" charset="2"/>
              <a:buChar char="§"/>
            </a:pPr>
            <a:endParaRPr lang="en-US" sz="1900" b="0" dirty="0" smtClean="0"/>
          </a:p>
          <a:p>
            <a:pPr>
              <a:buFont typeface="Wingdings" panose="05000000000000000000" pitchFamily="2" charset="2"/>
              <a:buChar char="§"/>
            </a:pPr>
            <a:endParaRPr lang="en-US" sz="1900" b="0" dirty="0" smtClean="0"/>
          </a:p>
          <a:p>
            <a:pPr>
              <a:buFont typeface="Wingdings" panose="05000000000000000000" pitchFamily="2" charset="2"/>
              <a:buChar char="§"/>
            </a:pPr>
            <a:endParaRPr lang="en-US" b="0" dirty="0"/>
          </a:p>
          <a:p>
            <a:pPr>
              <a:buFont typeface="Wingdings" panose="05000000000000000000" pitchFamily="2" charset="2"/>
              <a:buChar char="§"/>
            </a:pPr>
            <a:endParaRPr lang="en-US" b="0" dirty="0" smtClean="0"/>
          </a:p>
          <a:p>
            <a:pPr>
              <a:buFont typeface="Wingdings" panose="05000000000000000000" pitchFamily="2" charset="2"/>
              <a:buChar char="§"/>
            </a:pPr>
            <a:endParaRPr lang="en-US" b="0" dirty="0"/>
          </a:p>
          <a:p>
            <a:pPr>
              <a:buFont typeface="Wingdings" panose="05000000000000000000" pitchFamily="2" charset="2"/>
              <a:buChar char="§"/>
            </a:pPr>
            <a:endParaRPr lang="en-US" b="0" dirty="0"/>
          </a:p>
          <a:p>
            <a:pPr>
              <a:buFont typeface="Wingdings" panose="05000000000000000000" pitchFamily="2" charset="2"/>
              <a:buChar char="§"/>
            </a:pPr>
            <a:endParaRPr lang="en-US" dirty="0"/>
          </a:p>
          <a:p>
            <a:endParaRPr lang="en-US" dirty="0"/>
          </a:p>
          <a:p>
            <a:endParaRPr lang="en-US" dirty="0" smtClean="0"/>
          </a:p>
          <a:p>
            <a:endParaRPr lang="en-US" dirty="0"/>
          </a:p>
        </p:txBody>
      </p:sp>
      <p:pic>
        <p:nvPicPr>
          <p:cNvPr id="2" name="1_4_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58825" y="4213225"/>
            <a:ext cx="487363" cy="487363"/>
          </a:xfrm>
          <a:prstGeom prst="rect">
            <a:avLst/>
          </a:prstGeom>
        </p:spPr>
      </p:pic>
    </p:spTree>
    <p:extLst>
      <p:ext uri="{BB962C8B-B14F-4D97-AF65-F5344CB8AC3E}">
        <p14:creationId xmlns:p14="http://schemas.microsoft.com/office/powerpoint/2010/main" val="30823791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50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46994" y="73398"/>
            <a:ext cx="6897006" cy="884172"/>
          </a:xfrm>
        </p:spPr>
        <p:txBody>
          <a:bodyPr/>
          <a:lstStyle/>
          <a:p>
            <a:r>
              <a:rPr lang="en-US" dirty="0">
                <a:latin typeface="Garamond" panose="02020404030301010803" pitchFamily="18" charset="0"/>
              </a:rPr>
              <a:t>Model Planning: Model Selection</a:t>
            </a:r>
          </a:p>
        </p:txBody>
      </p:sp>
      <p:pic>
        <p:nvPicPr>
          <p:cNvPr id="13314" name="Picture 2" descr="Bornstein-BR-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66980" y="1148667"/>
            <a:ext cx="7221016" cy="3467665"/>
          </a:xfrm>
          <a:prstGeom prst="rect">
            <a:avLst/>
          </a:prstGeom>
          <a:noFill/>
          <a:extLst>
            <a:ext uri="{909E8E84-426E-40DD-AFC4-6F175D3DCCD1}">
              <a14:hiddenFill xmlns:a14="http://schemas.microsoft.com/office/drawing/2010/main">
                <a:solidFill>
                  <a:srgbClr val="FFFFFF"/>
                </a:solidFill>
              </a14:hiddenFill>
            </a:ext>
          </a:extLst>
        </p:spPr>
      </p:pic>
      <p:pic>
        <p:nvPicPr>
          <p:cNvPr id="2" name="1_4_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8163" y="4602163"/>
            <a:ext cx="487362" cy="487362"/>
          </a:xfrm>
          <a:prstGeom prst="rect">
            <a:avLst/>
          </a:prstGeom>
        </p:spPr>
      </p:pic>
    </p:spTree>
    <p:extLst>
      <p:ext uri="{BB962C8B-B14F-4D97-AF65-F5344CB8AC3E}">
        <p14:creationId xmlns:p14="http://schemas.microsoft.com/office/powerpoint/2010/main" val="41764314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2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75583" y="-34255"/>
            <a:ext cx="4520720" cy="582632"/>
          </a:xfrm>
        </p:spPr>
        <p:txBody>
          <a:bodyPr>
            <a:normAutofit/>
          </a:bodyPr>
          <a:lstStyle/>
          <a:p>
            <a:pPr algn="ctr"/>
            <a:r>
              <a:rPr lang="en-US" dirty="0" smtClean="0">
                <a:latin typeface="Garamond" panose="02020404030301010803" pitchFamily="18" charset="0"/>
              </a:rPr>
              <a:t>Step 4: Model Building</a:t>
            </a:r>
            <a:endParaRPr lang="en-US" dirty="0">
              <a:latin typeface="Garamond" panose="02020404030301010803" pitchFamily="18" charset="0"/>
            </a:endParaRPr>
          </a:p>
        </p:txBody>
      </p:sp>
      <p:grpSp>
        <p:nvGrpSpPr>
          <p:cNvPr id="6" name="Group 5">
            <a:extLst>
              <a:ext uri="{FF2B5EF4-FFF2-40B4-BE49-F238E27FC236}">
                <a16:creationId xmlns:a16="http://schemas.microsoft.com/office/drawing/2014/main" id="{FE567296-0043-4471-A0E2-B80DAE9E8510}"/>
              </a:ext>
            </a:extLst>
          </p:cNvPr>
          <p:cNvGrpSpPr/>
          <p:nvPr/>
        </p:nvGrpSpPr>
        <p:grpSpPr>
          <a:xfrm>
            <a:off x="2525751" y="683679"/>
            <a:ext cx="4336319" cy="4009218"/>
            <a:chOff x="3700617" y="1371758"/>
            <a:chExt cx="4790770" cy="4429388"/>
          </a:xfrm>
        </p:grpSpPr>
        <p:sp>
          <p:nvSpPr>
            <p:cNvPr id="7" name="Freeform: Shape 82">
              <a:extLst>
                <a:ext uri="{FF2B5EF4-FFF2-40B4-BE49-F238E27FC236}">
                  <a16:creationId xmlns:a16="http://schemas.microsoft.com/office/drawing/2014/main" id="{9B1B5967-515C-44DB-804D-B2F4273EE4F6}"/>
                </a:ext>
              </a:extLst>
            </p:cNvPr>
            <p:cNvSpPr/>
            <p:nvPr/>
          </p:nvSpPr>
          <p:spPr>
            <a:xfrm>
              <a:off x="4438848" y="1371758"/>
              <a:ext cx="1844043" cy="1686102"/>
            </a:xfrm>
            <a:custGeom>
              <a:avLst/>
              <a:gdLst>
                <a:gd name="connsiteX0" fmla="*/ 922789 w 1844043"/>
                <a:gd name="connsiteY0" fmla="*/ 0 h 1686102"/>
                <a:gd name="connsiteX1" fmla="*/ 1840814 w 1844043"/>
                <a:gd name="connsiteY1" fmla="*/ 828439 h 1686102"/>
                <a:gd name="connsiteX2" fmla="*/ 1844043 w 1844043"/>
                <a:gd name="connsiteY2" fmla="*/ 892394 h 1686102"/>
                <a:gd name="connsiteX3" fmla="*/ 1793841 w 1844043"/>
                <a:gd name="connsiteY3" fmla="*/ 884732 h 1686102"/>
                <a:gd name="connsiteX4" fmla="*/ 1657154 w 1844043"/>
                <a:gd name="connsiteY4" fmla="*/ 877830 h 1686102"/>
                <a:gd name="connsiteX5" fmla="*/ 1077568 w 1844043"/>
                <a:gd name="connsiteY5" fmla="*/ 1009660 h 1686102"/>
                <a:gd name="connsiteX6" fmla="*/ 960463 w 1844043"/>
                <a:gd name="connsiteY6" fmla="*/ 1076969 h 1686102"/>
                <a:gd name="connsiteX7" fmla="*/ 944256 w 1844043"/>
                <a:gd name="connsiteY7" fmla="*/ 1056996 h 1686102"/>
                <a:gd name="connsiteX8" fmla="*/ 896232 w 1844043"/>
                <a:gd name="connsiteY8" fmla="*/ 1086171 h 1686102"/>
                <a:gd name="connsiteX9" fmla="*/ 460460 w 1844043"/>
                <a:gd name="connsiteY9" fmla="*/ 1565984 h 1686102"/>
                <a:gd name="connsiteX10" fmla="*/ 404399 w 1844043"/>
                <a:gd name="connsiteY10" fmla="*/ 1686102 h 1686102"/>
                <a:gd name="connsiteX11" fmla="*/ 318893 w 1844043"/>
                <a:gd name="connsiteY11" fmla="*/ 1620553 h 1686102"/>
                <a:gd name="connsiteX12" fmla="*/ 0 w 1844043"/>
                <a:gd name="connsiteY12" fmla="*/ 922789 h 1686102"/>
                <a:gd name="connsiteX13" fmla="*/ 922789 w 1844043"/>
                <a:gd name="connsiteY13" fmla="*/ 0 h 168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44043" h="1686102">
                  <a:moveTo>
                    <a:pt x="922789" y="0"/>
                  </a:moveTo>
                  <a:cubicBezTo>
                    <a:pt x="1400579" y="0"/>
                    <a:pt x="1793558" y="363118"/>
                    <a:pt x="1840814" y="828439"/>
                  </a:cubicBezTo>
                  <a:lnTo>
                    <a:pt x="1844043" y="892394"/>
                  </a:lnTo>
                  <a:lnTo>
                    <a:pt x="1793841" y="884732"/>
                  </a:lnTo>
                  <a:cubicBezTo>
                    <a:pt x="1748899" y="880168"/>
                    <a:pt x="1703300" y="877830"/>
                    <a:pt x="1657154" y="877830"/>
                  </a:cubicBezTo>
                  <a:cubicBezTo>
                    <a:pt x="1449499" y="877830"/>
                    <a:pt x="1252902" y="925175"/>
                    <a:pt x="1077568" y="1009660"/>
                  </a:cubicBezTo>
                  <a:lnTo>
                    <a:pt x="960463" y="1076969"/>
                  </a:lnTo>
                  <a:lnTo>
                    <a:pt x="944256" y="1056996"/>
                  </a:lnTo>
                  <a:lnTo>
                    <a:pt x="896232" y="1086171"/>
                  </a:lnTo>
                  <a:cubicBezTo>
                    <a:pt x="715224" y="1208458"/>
                    <a:pt x="565216" y="1373146"/>
                    <a:pt x="460460" y="1565984"/>
                  </a:cubicBezTo>
                  <a:lnTo>
                    <a:pt x="404399" y="1686102"/>
                  </a:lnTo>
                  <a:lnTo>
                    <a:pt x="318893" y="1620553"/>
                  </a:lnTo>
                  <a:cubicBezTo>
                    <a:pt x="123561" y="1451351"/>
                    <a:pt x="0" y="1201499"/>
                    <a:pt x="0" y="922789"/>
                  </a:cubicBezTo>
                  <a:cubicBezTo>
                    <a:pt x="0" y="413147"/>
                    <a:pt x="413147" y="0"/>
                    <a:pt x="922789"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Freeform: Shape 83">
              <a:extLst>
                <a:ext uri="{FF2B5EF4-FFF2-40B4-BE49-F238E27FC236}">
                  <a16:creationId xmlns:a16="http://schemas.microsoft.com/office/drawing/2014/main" id="{80027441-AB3B-49F3-A7EA-B3BFF62C35B4}"/>
                </a:ext>
              </a:extLst>
            </p:cNvPr>
            <p:cNvSpPr/>
            <p:nvPr/>
          </p:nvSpPr>
          <p:spPr>
            <a:xfrm>
              <a:off x="3700617" y="2663663"/>
              <a:ext cx="1342075" cy="1845578"/>
            </a:xfrm>
            <a:custGeom>
              <a:avLst/>
              <a:gdLst>
                <a:gd name="connsiteX0" fmla="*/ 922789 w 1342075"/>
                <a:gd name="connsiteY0" fmla="*/ 0 h 1845578"/>
                <a:gd name="connsiteX1" fmla="*/ 1281980 w 1342075"/>
                <a:gd name="connsiteY1" fmla="*/ 72518 h 1845578"/>
                <a:gd name="connsiteX2" fmla="*/ 1342075 w 1342075"/>
                <a:gd name="connsiteY2" fmla="*/ 101467 h 1845578"/>
                <a:gd name="connsiteX3" fmla="*/ 1286836 w 1342075"/>
                <a:gd name="connsiteY3" fmla="*/ 175336 h 1845578"/>
                <a:gd name="connsiteX4" fmla="*/ 1058520 w 1342075"/>
                <a:gd name="connsiteY4" fmla="*/ 922790 h 1845578"/>
                <a:gd name="connsiteX5" fmla="*/ 1286836 w 1342075"/>
                <a:gd name="connsiteY5" fmla="*/ 1670244 h 1845578"/>
                <a:gd name="connsiteX6" fmla="*/ 1342074 w 1342075"/>
                <a:gd name="connsiteY6" fmla="*/ 1744112 h 1845578"/>
                <a:gd name="connsiteX7" fmla="*/ 1281980 w 1342075"/>
                <a:gd name="connsiteY7" fmla="*/ 1773061 h 1845578"/>
                <a:gd name="connsiteX8" fmla="*/ 922789 w 1342075"/>
                <a:gd name="connsiteY8" fmla="*/ 1845578 h 1845578"/>
                <a:gd name="connsiteX9" fmla="*/ 0 w 1342075"/>
                <a:gd name="connsiteY9" fmla="*/ 922789 h 1845578"/>
                <a:gd name="connsiteX10" fmla="*/ 922789 w 1342075"/>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5" h="1845578">
                  <a:moveTo>
                    <a:pt x="922789" y="0"/>
                  </a:moveTo>
                  <a:cubicBezTo>
                    <a:pt x="1050200" y="0"/>
                    <a:pt x="1171579" y="25822"/>
                    <a:pt x="1281980" y="72518"/>
                  </a:cubicBezTo>
                  <a:lnTo>
                    <a:pt x="1342075" y="101467"/>
                  </a:lnTo>
                  <a:lnTo>
                    <a:pt x="1286836" y="175336"/>
                  </a:lnTo>
                  <a:cubicBezTo>
                    <a:pt x="1142689" y="388701"/>
                    <a:pt x="1058520" y="645916"/>
                    <a:pt x="1058520" y="922790"/>
                  </a:cubicBezTo>
                  <a:cubicBezTo>
                    <a:pt x="1058520" y="1199664"/>
                    <a:pt x="1142689" y="1456879"/>
                    <a:pt x="1286836" y="1670244"/>
                  </a:cubicBezTo>
                  <a:lnTo>
                    <a:pt x="1342074" y="1744112"/>
                  </a:lnTo>
                  <a:lnTo>
                    <a:pt x="1281980" y="1773061"/>
                  </a:lnTo>
                  <a:cubicBezTo>
                    <a:pt x="1171579" y="1819757"/>
                    <a:pt x="1050200" y="1845578"/>
                    <a:pt x="922789" y="1845578"/>
                  </a:cubicBezTo>
                  <a:cubicBezTo>
                    <a:pt x="413147" y="1845578"/>
                    <a:pt x="0" y="1432431"/>
                    <a:pt x="0" y="922789"/>
                  </a:cubicBezTo>
                  <a:cubicBezTo>
                    <a:pt x="0" y="413147"/>
                    <a:pt x="413147" y="0"/>
                    <a:pt x="92278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9" name="Freeform: Shape 84">
              <a:extLst>
                <a:ext uri="{FF2B5EF4-FFF2-40B4-BE49-F238E27FC236}">
                  <a16:creationId xmlns:a16="http://schemas.microsoft.com/office/drawing/2014/main" id="{27F6B50D-4BE0-4ED5-85ED-A7952006F59F}"/>
                </a:ext>
              </a:extLst>
            </p:cNvPr>
            <p:cNvSpPr/>
            <p:nvPr/>
          </p:nvSpPr>
          <p:spPr>
            <a:xfrm>
              <a:off x="4438848" y="4103738"/>
              <a:ext cx="1842793" cy="1697408"/>
            </a:xfrm>
            <a:custGeom>
              <a:avLst/>
              <a:gdLst>
                <a:gd name="connsiteX0" fmla="*/ 424218 w 1842793"/>
                <a:gd name="connsiteY0" fmla="*/ 0 h 1697408"/>
                <a:gd name="connsiteX1" fmla="*/ 425347 w 1842793"/>
                <a:gd name="connsiteY1" fmla="*/ 3083 h 1697408"/>
                <a:gd name="connsiteX2" fmla="*/ 758277 w 1842793"/>
                <a:gd name="connsiteY2" fmla="*/ 472287 h 1697408"/>
                <a:gd name="connsiteX3" fmla="*/ 898664 w 1842793"/>
                <a:gd name="connsiteY3" fmla="*/ 582593 h 1697408"/>
                <a:gd name="connsiteX4" fmla="*/ 887090 w 1842793"/>
                <a:gd name="connsiteY4" fmla="*/ 604403 h 1697408"/>
                <a:gd name="connsiteX5" fmla="*/ 896232 w 1842793"/>
                <a:gd name="connsiteY5" fmla="*/ 611240 h 1697408"/>
                <a:gd name="connsiteX6" fmla="*/ 1657154 w 1842793"/>
                <a:gd name="connsiteY6" fmla="*/ 843669 h 1697408"/>
                <a:gd name="connsiteX7" fmla="*/ 1779116 w 1842793"/>
                <a:gd name="connsiteY7" fmla="*/ 838279 h 1697408"/>
                <a:gd name="connsiteX8" fmla="*/ 1842793 w 1842793"/>
                <a:gd name="connsiteY8" fmla="*/ 829785 h 1697408"/>
                <a:gd name="connsiteX9" fmla="*/ 1840814 w 1842793"/>
                <a:gd name="connsiteY9" fmla="*/ 868969 h 1697408"/>
                <a:gd name="connsiteX10" fmla="*/ 922789 w 1842793"/>
                <a:gd name="connsiteY10" fmla="*/ 1697408 h 1697408"/>
                <a:gd name="connsiteX11" fmla="*/ 0 w 1842793"/>
                <a:gd name="connsiteY11" fmla="*/ 774619 h 1697408"/>
                <a:gd name="connsiteX12" fmla="*/ 406849 w 1842793"/>
                <a:gd name="connsiteY12" fmla="*/ 9428 h 169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2793" h="1697408">
                  <a:moveTo>
                    <a:pt x="424218" y="0"/>
                  </a:moveTo>
                  <a:lnTo>
                    <a:pt x="425347" y="3083"/>
                  </a:lnTo>
                  <a:cubicBezTo>
                    <a:pt x="501452" y="183016"/>
                    <a:pt x="615831" y="342819"/>
                    <a:pt x="758277" y="472287"/>
                  </a:cubicBezTo>
                  <a:lnTo>
                    <a:pt x="898664" y="582593"/>
                  </a:lnTo>
                  <a:lnTo>
                    <a:pt x="887090" y="604403"/>
                  </a:lnTo>
                  <a:lnTo>
                    <a:pt x="896232" y="611240"/>
                  </a:lnTo>
                  <a:cubicBezTo>
                    <a:pt x="1113442" y="757984"/>
                    <a:pt x="1375292" y="843669"/>
                    <a:pt x="1657154" y="843669"/>
                  </a:cubicBezTo>
                  <a:cubicBezTo>
                    <a:pt x="1698259" y="843669"/>
                    <a:pt x="1738939" y="841847"/>
                    <a:pt x="1779116" y="838279"/>
                  </a:cubicBezTo>
                  <a:lnTo>
                    <a:pt x="1842793" y="829785"/>
                  </a:lnTo>
                  <a:lnTo>
                    <a:pt x="1840814" y="868969"/>
                  </a:lnTo>
                  <a:cubicBezTo>
                    <a:pt x="1793558" y="1334291"/>
                    <a:pt x="1400579" y="1697408"/>
                    <a:pt x="922789" y="1697408"/>
                  </a:cubicBezTo>
                  <a:cubicBezTo>
                    <a:pt x="413147" y="1697408"/>
                    <a:pt x="0" y="1284261"/>
                    <a:pt x="0" y="774619"/>
                  </a:cubicBezTo>
                  <a:cubicBezTo>
                    <a:pt x="0" y="456093"/>
                    <a:pt x="161386" y="175260"/>
                    <a:pt x="406849" y="94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Freeform: Shape 85">
              <a:extLst>
                <a:ext uri="{FF2B5EF4-FFF2-40B4-BE49-F238E27FC236}">
                  <a16:creationId xmlns:a16="http://schemas.microsoft.com/office/drawing/2014/main" id="{E5365D3D-FA1B-4DF2-9C10-9844C393B3BC}"/>
                </a:ext>
              </a:extLst>
            </p:cNvPr>
            <p:cNvSpPr/>
            <p:nvPr/>
          </p:nvSpPr>
          <p:spPr>
            <a:xfrm>
              <a:off x="5956799" y="4082312"/>
              <a:ext cx="1843675" cy="1718834"/>
            </a:xfrm>
            <a:custGeom>
              <a:avLst/>
              <a:gdLst>
                <a:gd name="connsiteX0" fmla="*/ 1379981 w 1843675"/>
                <a:gd name="connsiteY0" fmla="*/ 0 h 1718834"/>
                <a:gd name="connsiteX1" fmla="*/ 1436826 w 1843675"/>
                <a:gd name="connsiteY1" fmla="*/ 30854 h 1718834"/>
                <a:gd name="connsiteX2" fmla="*/ 1843675 w 1843675"/>
                <a:gd name="connsiteY2" fmla="*/ 796045 h 1718834"/>
                <a:gd name="connsiteX3" fmla="*/ 920886 w 1843675"/>
                <a:gd name="connsiteY3" fmla="*/ 1718834 h 1718834"/>
                <a:gd name="connsiteX4" fmla="*/ 2862 w 1843675"/>
                <a:gd name="connsiteY4" fmla="*/ 890395 h 1718834"/>
                <a:gd name="connsiteX5" fmla="*/ 0 w 1843675"/>
                <a:gd name="connsiteY5" fmla="*/ 833720 h 1718834"/>
                <a:gd name="connsiteX6" fmla="*/ 2517 w 1843675"/>
                <a:gd name="connsiteY6" fmla="*/ 834104 h 1718834"/>
                <a:gd name="connsiteX7" fmla="*/ 139203 w 1843675"/>
                <a:gd name="connsiteY7" fmla="*/ 841006 h 1718834"/>
                <a:gd name="connsiteX8" fmla="*/ 1371011 w 1843675"/>
                <a:gd name="connsiteY8" fmla="*/ 24509 h 171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3675" h="1718834">
                  <a:moveTo>
                    <a:pt x="1379981" y="0"/>
                  </a:moveTo>
                  <a:lnTo>
                    <a:pt x="1436826" y="30854"/>
                  </a:lnTo>
                  <a:cubicBezTo>
                    <a:pt x="1682290" y="196686"/>
                    <a:pt x="1843675" y="477519"/>
                    <a:pt x="1843675" y="796045"/>
                  </a:cubicBezTo>
                  <a:cubicBezTo>
                    <a:pt x="1843675" y="1305687"/>
                    <a:pt x="1430528" y="1718834"/>
                    <a:pt x="920886" y="1718834"/>
                  </a:cubicBezTo>
                  <a:cubicBezTo>
                    <a:pt x="443097" y="1718834"/>
                    <a:pt x="50118" y="1355717"/>
                    <a:pt x="2862" y="890395"/>
                  </a:cubicBezTo>
                  <a:lnTo>
                    <a:pt x="0" y="833720"/>
                  </a:lnTo>
                  <a:lnTo>
                    <a:pt x="2517" y="834104"/>
                  </a:lnTo>
                  <a:cubicBezTo>
                    <a:pt x="47458" y="838668"/>
                    <a:pt x="93058" y="841006"/>
                    <a:pt x="139203" y="841006"/>
                  </a:cubicBezTo>
                  <a:cubicBezTo>
                    <a:pt x="692951" y="841006"/>
                    <a:pt x="1168064" y="504330"/>
                    <a:pt x="1371011" y="2450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1" name="Freeform: Shape 86">
              <a:extLst>
                <a:ext uri="{FF2B5EF4-FFF2-40B4-BE49-F238E27FC236}">
                  <a16:creationId xmlns:a16="http://schemas.microsoft.com/office/drawing/2014/main" id="{A7D54706-91B6-4ACF-8E16-8C2E83DB7D89}"/>
                </a:ext>
              </a:extLst>
            </p:cNvPr>
            <p:cNvSpPr/>
            <p:nvPr/>
          </p:nvSpPr>
          <p:spPr>
            <a:xfrm>
              <a:off x="7149314" y="2663663"/>
              <a:ext cx="1342073" cy="1845578"/>
            </a:xfrm>
            <a:custGeom>
              <a:avLst/>
              <a:gdLst>
                <a:gd name="connsiteX0" fmla="*/ 419284 w 1342073"/>
                <a:gd name="connsiteY0" fmla="*/ 0 h 1845578"/>
                <a:gd name="connsiteX1" fmla="*/ 1342073 w 1342073"/>
                <a:gd name="connsiteY1" fmla="*/ 922789 h 1845578"/>
                <a:gd name="connsiteX2" fmla="*/ 419284 w 1342073"/>
                <a:gd name="connsiteY2" fmla="*/ 1845578 h 1845578"/>
                <a:gd name="connsiteX3" fmla="*/ 60093 w 1342073"/>
                <a:gd name="connsiteY3" fmla="*/ 1773061 h 1845578"/>
                <a:gd name="connsiteX4" fmla="*/ 1 w 1342073"/>
                <a:gd name="connsiteY4" fmla="*/ 1744113 h 1845578"/>
                <a:gd name="connsiteX5" fmla="*/ 55239 w 1342073"/>
                <a:gd name="connsiteY5" fmla="*/ 1670244 h 1845578"/>
                <a:gd name="connsiteX6" fmla="*/ 283554 w 1342073"/>
                <a:gd name="connsiteY6" fmla="*/ 922790 h 1845578"/>
                <a:gd name="connsiteX7" fmla="*/ 55239 w 1342073"/>
                <a:gd name="connsiteY7" fmla="*/ 175336 h 1845578"/>
                <a:gd name="connsiteX8" fmla="*/ 0 w 1342073"/>
                <a:gd name="connsiteY8" fmla="*/ 101466 h 1845578"/>
                <a:gd name="connsiteX9" fmla="*/ 60093 w 1342073"/>
                <a:gd name="connsiteY9" fmla="*/ 72518 h 1845578"/>
                <a:gd name="connsiteX10" fmla="*/ 419284 w 1342073"/>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3" h="1845578">
                  <a:moveTo>
                    <a:pt x="419284" y="0"/>
                  </a:moveTo>
                  <a:cubicBezTo>
                    <a:pt x="928926" y="0"/>
                    <a:pt x="1342073" y="413147"/>
                    <a:pt x="1342073" y="922789"/>
                  </a:cubicBezTo>
                  <a:cubicBezTo>
                    <a:pt x="1342073" y="1432431"/>
                    <a:pt x="928926" y="1845578"/>
                    <a:pt x="419284" y="1845578"/>
                  </a:cubicBezTo>
                  <a:cubicBezTo>
                    <a:pt x="291874" y="1845578"/>
                    <a:pt x="170494" y="1819757"/>
                    <a:pt x="60093" y="1773061"/>
                  </a:cubicBezTo>
                  <a:lnTo>
                    <a:pt x="1" y="1744113"/>
                  </a:lnTo>
                  <a:lnTo>
                    <a:pt x="55239" y="1670244"/>
                  </a:lnTo>
                  <a:cubicBezTo>
                    <a:pt x="199385" y="1456879"/>
                    <a:pt x="283554" y="1199664"/>
                    <a:pt x="283554" y="922790"/>
                  </a:cubicBezTo>
                  <a:cubicBezTo>
                    <a:pt x="283554" y="645916"/>
                    <a:pt x="199385" y="388701"/>
                    <a:pt x="55239" y="175336"/>
                  </a:cubicBezTo>
                  <a:lnTo>
                    <a:pt x="0" y="101466"/>
                  </a:lnTo>
                  <a:lnTo>
                    <a:pt x="60093" y="72518"/>
                  </a:lnTo>
                  <a:cubicBezTo>
                    <a:pt x="170494" y="25822"/>
                    <a:pt x="291874" y="0"/>
                    <a:pt x="419284"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n>
                  <a:solidFill>
                    <a:srgbClr val="00B050"/>
                  </a:solidFill>
                </a:ln>
                <a:solidFill>
                  <a:schemeClr val="accent2">
                    <a:lumMod val="75000"/>
                  </a:schemeClr>
                </a:solidFill>
              </a:endParaRPr>
            </a:p>
          </p:txBody>
        </p:sp>
        <p:sp>
          <p:nvSpPr>
            <p:cNvPr id="12" name="Freeform: Shape 87">
              <a:extLst>
                <a:ext uri="{FF2B5EF4-FFF2-40B4-BE49-F238E27FC236}">
                  <a16:creationId xmlns:a16="http://schemas.microsoft.com/office/drawing/2014/main" id="{5C84FC8D-4DF8-4474-BAB8-E74B6853355B}"/>
                </a:ext>
              </a:extLst>
            </p:cNvPr>
            <p:cNvSpPr/>
            <p:nvPr/>
          </p:nvSpPr>
          <p:spPr>
            <a:xfrm>
              <a:off x="5956799" y="1371759"/>
              <a:ext cx="1843675" cy="1718835"/>
            </a:xfrm>
            <a:custGeom>
              <a:avLst/>
              <a:gdLst>
                <a:gd name="connsiteX0" fmla="*/ 920886 w 1843675"/>
                <a:gd name="connsiteY0" fmla="*/ 0 h 1718835"/>
                <a:gd name="connsiteX1" fmla="*/ 1843675 w 1843675"/>
                <a:gd name="connsiteY1" fmla="*/ 922789 h 1718835"/>
                <a:gd name="connsiteX2" fmla="*/ 1436826 w 1843675"/>
                <a:gd name="connsiteY2" fmla="*/ 1687980 h 1718835"/>
                <a:gd name="connsiteX3" fmla="*/ 1379981 w 1843675"/>
                <a:gd name="connsiteY3" fmla="*/ 1718835 h 1718835"/>
                <a:gd name="connsiteX4" fmla="*/ 1371011 w 1843675"/>
                <a:gd name="connsiteY4" fmla="*/ 1694327 h 1718835"/>
                <a:gd name="connsiteX5" fmla="*/ 139203 w 1843675"/>
                <a:gd name="connsiteY5" fmla="*/ 877830 h 1718835"/>
                <a:gd name="connsiteX6" fmla="*/ 2517 w 1843675"/>
                <a:gd name="connsiteY6" fmla="*/ 884732 h 1718835"/>
                <a:gd name="connsiteX7" fmla="*/ 0 w 1843675"/>
                <a:gd name="connsiteY7" fmla="*/ 885116 h 1718835"/>
                <a:gd name="connsiteX8" fmla="*/ 2862 w 1843675"/>
                <a:gd name="connsiteY8" fmla="*/ 828439 h 1718835"/>
                <a:gd name="connsiteX9" fmla="*/ 920886 w 1843675"/>
                <a:gd name="connsiteY9" fmla="*/ 0 h 171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3675" h="1718835">
                  <a:moveTo>
                    <a:pt x="920886" y="0"/>
                  </a:moveTo>
                  <a:cubicBezTo>
                    <a:pt x="1430528" y="0"/>
                    <a:pt x="1843675" y="413147"/>
                    <a:pt x="1843675" y="922789"/>
                  </a:cubicBezTo>
                  <a:cubicBezTo>
                    <a:pt x="1843675" y="1241315"/>
                    <a:pt x="1682290" y="1522148"/>
                    <a:pt x="1436826" y="1687980"/>
                  </a:cubicBezTo>
                  <a:lnTo>
                    <a:pt x="1379981" y="1718835"/>
                  </a:lnTo>
                  <a:lnTo>
                    <a:pt x="1371011" y="1694327"/>
                  </a:lnTo>
                  <a:cubicBezTo>
                    <a:pt x="1168064" y="1214506"/>
                    <a:pt x="692951" y="877830"/>
                    <a:pt x="139203" y="877830"/>
                  </a:cubicBezTo>
                  <a:cubicBezTo>
                    <a:pt x="93058" y="877830"/>
                    <a:pt x="47458" y="880168"/>
                    <a:pt x="2517" y="884732"/>
                  </a:cubicBezTo>
                  <a:lnTo>
                    <a:pt x="0" y="885116"/>
                  </a:lnTo>
                  <a:lnTo>
                    <a:pt x="2862" y="828439"/>
                  </a:lnTo>
                  <a:cubicBezTo>
                    <a:pt x="50118" y="363118"/>
                    <a:pt x="443097" y="0"/>
                    <a:pt x="9208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 name="Oval 12">
              <a:extLst>
                <a:ext uri="{FF2B5EF4-FFF2-40B4-BE49-F238E27FC236}">
                  <a16:creationId xmlns:a16="http://schemas.microsoft.com/office/drawing/2014/main" id="{AA201D28-A18C-4AA4-9644-9969927E11EC}"/>
                </a:ext>
              </a:extLst>
            </p:cNvPr>
            <p:cNvSpPr/>
            <p:nvPr/>
          </p:nvSpPr>
          <p:spPr>
            <a:xfrm>
              <a:off x="394153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6">
                      <a:lumMod val="75000"/>
                    </a:schemeClr>
                  </a:solidFill>
                </a:rPr>
                <a:t>05</a:t>
              </a:r>
            </a:p>
          </p:txBody>
        </p:sp>
        <p:sp>
          <p:nvSpPr>
            <p:cNvPr id="14" name="Oval 13">
              <a:extLst>
                <a:ext uri="{FF2B5EF4-FFF2-40B4-BE49-F238E27FC236}">
                  <a16:creationId xmlns:a16="http://schemas.microsoft.com/office/drawing/2014/main" id="{07337514-3486-4806-A332-ABDD4E29B2A4}"/>
                </a:ext>
              </a:extLst>
            </p:cNvPr>
            <p:cNvSpPr/>
            <p:nvPr/>
          </p:nvSpPr>
          <p:spPr>
            <a:xfrm>
              <a:off x="4673739"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1">
                      <a:lumMod val="75000"/>
                    </a:schemeClr>
                  </a:solidFill>
                </a:rPr>
                <a:t>06</a:t>
              </a:r>
            </a:p>
          </p:txBody>
        </p:sp>
        <p:sp>
          <p:nvSpPr>
            <p:cNvPr id="15" name="Oval 14">
              <a:extLst>
                <a:ext uri="{FF2B5EF4-FFF2-40B4-BE49-F238E27FC236}">
                  <a16:creationId xmlns:a16="http://schemas.microsoft.com/office/drawing/2014/main" id="{2A89A2E8-5C17-4E2C-BC4C-CF42B0508812}"/>
                </a:ext>
              </a:extLst>
            </p:cNvPr>
            <p:cNvSpPr/>
            <p:nvPr/>
          </p:nvSpPr>
          <p:spPr>
            <a:xfrm>
              <a:off x="6189787"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5400" b="1">
                  <a:solidFill>
                    <a:schemeClr val="accent2">
                      <a:lumMod val="50000"/>
                    </a:schemeClr>
                  </a:solidFill>
                </a:rPr>
                <a:t>01</a:t>
              </a:r>
            </a:p>
          </p:txBody>
        </p:sp>
        <p:sp>
          <p:nvSpPr>
            <p:cNvPr id="16" name="Oval 15">
              <a:extLst>
                <a:ext uri="{FF2B5EF4-FFF2-40B4-BE49-F238E27FC236}">
                  <a16:creationId xmlns:a16="http://schemas.microsoft.com/office/drawing/2014/main" id="{9BC36ED7-AD47-4E77-A9E1-5DD304E75827}"/>
                </a:ext>
              </a:extLst>
            </p:cNvPr>
            <p:cNvSpPr/>
            <p:nvPr/>
          </p:nvSpPr>
          <p:spPr>
            <a:xfrm>
              <a:off x="688069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4">
                      <a:lumMod val="75000"/>
                    </a:schemeClr>
                  </a:solidFill>
                </a:rPr>
                <a:t>02</a:t>
              </a:r>
            </a:p>
          </p:txBody>
        </p:sp>
        <p:sp>
          <p:nvSpPr>
            <p:cNvPr id="17" name="Oval 16">
              <a:extLst>
                <a:ext uri="{FF2B5EF4-FFF2-40B4-BE49-F238E27FC236}">
                  <a16:creationId xmlns:a16="http://schemas.microsoft.com/office/drawing/2014/main" id="{60E5720D-BAC5-4A1D-A482-C1792DB18367}"/>
                </a:ext>
              </a:extLst>
            </p:cNvPr>
            <p:cNvSpPr/>
            <p:nvPr/>
          </p:nvSpPr>
          <p:spPr>
            <a:xfrm>
              <a:off x="6189787"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rgbClr val="FFC000"/>
                  </a:solidFill>
                </a:rPr>
                <a:t>03</a:t>
              </a:r>
            </a:p>
          </p:txBody>
        </p:sp>
        <p:sp>
          <p:nvSpPr>
            <p:cNvPr id="18" name="Oval 17">
              <a:extLst>
                <a:ext uri="{FF2B5EF4-FFF2-40B4-BE49-F238E27FC236}">
                  <a16:creationId xmlns:a16="http://schemas.microsoft.com/office/drawing/2014/main" id="{42D1D41A-9FEA-445D-B8F9-43C0001D1818}"/>
                </a:ext>
              </a:extLst>
            </p:cNvPr>
            <p:cNvSpPr/>
            <p:nvPr/>
          </p:nvSpPr>
          <p:spPr>
            <a:xfrm>
              <a:off x="4673739"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5">
                      <a:lumMod val="75000"/>
                    </a:schemeClr>
                  </a:solidFill>
                </a:rPr>
                <a:t>04</a:t>
              </a:r>
            </a:p>
          </p:txBody>
        </p:sp>
        <p:sp>
          <p:nvSpPr>
            <p:cNvPr id="19" name="Freeform: Shape 94">
              <a:extLst>
                <a:ext uri="{FF2B5EF4-FFF2-40B4-BE49-F238E27FC236}">
                  <a16:creationId xmlns:a16="http://schemas.microsoft.com/office/drawing/2014/main" id="{B5ED4804-E3C8-4769-B894-8013459462CA}"/>
                </a:ext>
              </a:extLst>
            </p:cNvPr>
            <p:cNvSpPr/>
            <p:nvPr/>
          </p:nvSpPr>
          <p:spPr>
            <a:xfrm>
              <a:off x="4971177" y="2246526"/>
              <a:ext cx="1078357" cy="735918"/>
            </a:xfrm>
            <a:custGeom>
              <a:avLst/>
              <a:gdLst>
                <a:gd name="connsiteX0" fmla="*/ 1073516 w 1078357"/>
                <a:gd name="connsiteY0" fmla="*/ 0 h 735918"/>
                <a:gd name="connsiteX1" fmla="*/ 1078357 w 1078357"/>
                <a:gd name="connsiteY1" fmla="*/ 48021 h 735918"/>
                <a:gd name="connsiteX2" fmla="*/ 390460 w 1078357"/>
                <a:gd name="connsiteY2" fmla="*/ 735918 h 735918"/>
                <a:gd name="connsiteX3" fmla="*/ 5850 w 1078357"/>
                <a:gd name="connsiteY3" fmla="*/ 618436 h 735918"/>
                <a:gd name="connsiteX4" fmla="*/ 0 w 1078357"/>
                <a:gd name="connsiteY4" fmla="*/ 613610 h 735918"/>
                <a:gd name="connsiteX5" fmla="*/ 16276 w 1078357"/>
                <a:gd name="connsiteY5" fmla="*/ 586820 h 735918"/>
                <a:gd name="connsiteX6" fmla="*/ 988138 w 1078357"/>
                <a:gd name="connsiteY6" fmla="*/ 4311 h 735918"/>
                <a:gd name="connsiteX7" fmla="*/ 1073516 w 1078357"/>
                <a:gd name="connsiteY7" fmla="*/ 0 h 73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8357" h="735918">
                  <a:moveTo>
                    <a:pt x="1073516" y="0"/>
                  </a:moveTo>
                  <a:lnTo>
                    <a:pt x="1078357" y="48021"/>
                  </a:lnTo>
                  <a:cubicBezTo>
                    <a:pt x="1078357" y="427936"/>
                    <a:pt x="770375" y="735918"/>
                    <a:pt x="390460" y="735918"/>
                  </a:cubicBezTo>
                  <a:cubicBezTo>
                    <a:pt x="247992" y="735918"/>
                    <a:pt x="115639" y="692608"/>
                    <a:pt x="5850" y="618436"/>
                  </a:cubicBezTo>
                  <a:lnTo>
                    <a:pt x="0" y="613610"/>
                  </a:lnTo>
                  <a:lnTo>
                    <a:pt x="16276" y="586820"/>
                  </a:lnTo>
                  <a:cubicBezTo>
                    <a:pt x="232495" y="266772"/>
                    <a:pt x="583665" y="45387"/>
                    <a:pt x="988138" y="4311"/>
                  </a:cubicBezTo>
                  <a:lnTo>
                    <a:pt x="107351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0" name="Freeform: Shape 95">
              <a:extLst>
                <a:ext uri="{FF2B5EF4-FFF2-40B4-BE49-F238E27FC236}">
                  <a16:creationId xmlns:a16="http://schemas.microsoft.com/office/drawing/2014/main" id="{24076608-9190-41E8-827B-E91A330F58FF}"/>
                </a:ext>
              </a:extLst>
            </p:cNvPr>
            <p:cNvSpPr/>
            <p:nvPr/>
          </p:nvSpPr>
          <p:spPr>
            <a:xfrm>
              <a:off x="6189788" y="2248904"/>
              <a:ext cx="1043527" cy="733541"/>
            </a:xfrm>
            <a:custGeom>
              <a:avLst/>
              <a:gdLst>
                <a:gd name="connsiteX0" fmla="*/ 4602 w 1043527"/>
                <a:gd name="connsiteY0" fmla="*/ 0 h 733541"/>
                <a:gd name="connsiteX1" fmla="*/ 42901 w 1043527"/>
                <a:gd name="connsiteY1" fmla="*/ 1934 h 733541"/>
                <a:gd name="connsiteX2" fmla="*/ 1014763 w 1043527"/>
                <a:gd name="connsiteY2" fmla="*/ 584443 h 733541"/>
                <a:gd name="connsiteX3" fmla="*/ 1043527 w 1043527"/>
                <a:gd name="connsiteY3" fmla="*/ 631789 h 733541"/>
                <a:gd name="connsiteX4" fmla="*/ 955658 w 1043527"/>
                <a:gd name="connsiteY4" fmla="*/ 679483 h 733541"/>
                <a:gd name="connsiteX5" fmla="*/ 687897 w 1043527"/>
                <a:gd name="connsiteY5" fmla="*/ 733541 h 733541"/>
                <a:gd name="connsiteX6" fmla="*/ 0 w 1043527"/>
                <a:gd name="connsiteY6" fmla="*/ 45644 h 733541"/>
                <a:gd name="connsiteX7" fmla="*/ 4602 w 1043527"/>
                <a:gd name="connsiteY7" fmla="*/ 0 h 73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527" h="733541">
                  <a:moveTo>
                    <a:pt x="4602" y="0"/>
                  </a:moveTo>
                  <a:lnTo>
                    <a:pt x="42901" y="1934"/>
                  </a:lnTo>
                  <a:cubicBezTo>
                    <a:pt x="447374" y="43010"/>
                    <a:pt x="798544" y="264395"/>
                    <a:pt x="1014763" y="584443"/>
                  </a:cubicBezTo>
                  <a:lnTo>
                    <a:pt x="1043527" y="631789"/>
                  </a:lnTo>
                  <a:lnTo>
                    <a:pt x="955658" y="679483"/>
                  </a:lnTo>
                  <a:cubicBezTo>
                    <a:pt x="873359" y="714292"/>
                    <a:pt x="782876" y="733541"/>
                    <a:pt x="687897" y="733541"/>
                  </a:cubicBezTo>
                  <a:cubicBezTo>
                    <a:pt x="307982" y="733541"/>
                    <a:pt x="0" y="425559"/>
                    <a:pt x="0" y="45644"/>
                  </a:cubicBezTo>
                  <a:lnTo>
                    <a:pt x="4602" y="0"/>
                  </a:lnTo>
                  <a:close/>
                </a:path>
              </a:pathLst>
            </a:custGeom>
            <a:solidFill>
              <a:schemeClr val="bg1">
                <a:alpha val="30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1" name="Freeform: Shape 96">
              <a:extLst>
                <a:ext uri="{FF2B5EF4-FFF2-40B4-BE49-F238E27FC236}">
                  <a16:creationId xmlns:a16="http://schemas.microsoft.com/office/drawing/2014/main" id="{6CAF34E0-358D-49DE-A6D8-B6F1E70D256F}"/>
                </a:ext>
              </a:extLst>
            </p:cNvPr>
            <p:cNvSpPr/>
            <p:nvPr/>
          </p:nvSpPr>
          <p:spPr>
            <a:xfrm>
              <a:off x="4759137" y="2960761"/>
              <a:ext cx="558197" cy="1249041"/>
            </a:xfrm>
            <a:custGeom>
              <a:avLst/>
              <a:gdLst>
                <a:gd name="connsiteX0" fmla="*/ 153071 w 558197"/>
                <a:gd name="connsiteY0" fmla="*/ 0 h 1249041"/>
                <a:gd name="connsiteX1" fmla="*/ 254910 w 558197"/>
                <a:gd name="connsiteY1" fmla="*/ 55277 h 1249041"/>
                <a:gd name="connsiteX2" fmla="*/ 558197 w 558197"/>
                <a:gd name="connsiteY2" fmla="*/ 625692 h 1249041"/>
                <a:gd name="connsiteX3" fmla="*/ 254910 w 558197"/>
                <a:gd name="connsiteY3" fmla="*/ 1196107 h 1249041"/>
                <a:gd name="connsiteX4" fmla="*/ 157388 w 558197"/>
                <a:gd name="connsiteY4" fmla="*/ 1249041 h 1249041"/>
                <a:gd name="connsiteX5" fmla="*/ 105058 w 558197"/>
                <a:gd name="connsiteY5" fmla="*/ 1140408 h 1249041"/>
                <a:gd name="connsiteX6" fmla="*/ 0 w 558197"/>
                <a:gd name="connsiteY6" fmla="*/ 620040 h 1249041"/>
                <a:gd name="connsiteX7" fmla="*/ 105058 w 558197"/>
                <a:gd name="connsiteY7" fmla="*/ 99672 h 1249041"/>
                <a:gd name="connsiteX8" fmla="*/ 153071 w 558197"/>
                <a:gd name="connsiteY8" fmla="*/ 0 h 124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197" h="1249041">
                  <a:moveTo>
                    <a:pt x="153071" y="0"/>
                  </a:moveTo>
                  <a:lnTo>
                    <a:pt x="254910" y="55277"/>
                  </a:lnTo>
                  <a:cubicBezTo>
                    <a:pt x="437891" y="178897"/>
                    <a:pt x="558197" y="388245"/>
                    <a:pt x="558197" y="625692"/>
                  </a:cubicBezTo>
                  <a:cubicBezTo>
                    <a:pt x="558197" y="863139"/>
                    <a:pt x="437891" y="1072487"/>
                    <a:pt x="254910" y="1196107"/>
                  </a:cubicBezTo>
                  <a:lnTo>
                    <a:pt x="157388" y="1249041"/>
                  </a:lnTo>
                  <a:lnTo>
                    <a:pt x="105058" y="1140408"/>
                  </a:lnTo>
                  <a:cubicBezTo>
                    <a:pt x="37408" y="980468"/>
                    <a:pt x="0" y="804622"/>
                    <a:pt x="0" y="620040"/>
                  </a:cubicBezTo>
                  <a:cubicBezTo>
                    <a:pt x="0" y="435457"/>
                    <a:pt x="37408" y="259612"/>
                    <a:pt x="105058" y="99672"/>
                  </a:cubicBezTo>
                  <a:lnTo>
                    <a:pt x="153071"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2" name="Freeform: Shape 97">
              <a:extLst>
                <a:ext uri="{FF2B5EF4-FFF2-40B4-BE49-F238E27FC236}">
                  <a16:creationId xmlns:a16="http://schemas.microsoft.com/office/drawing/2014/main" id="{0FDEBF7A-A610-4E65-B186-3263DFE18080}"/>
                </a:ext>
              </a:extLst>
            </p:cNvPr>
            <p:cNvSpPr/>
            <p:nvPr/>
          </p:nvSpPr>
          <p:spPr>
            <a:xfrm>
              <a:off x="6880700" y="2963356"/>
              <a:ext cx="552167" cy="1243851"/>
            </a:xfrm>
            <a:custGeom>
              <a:avLst/>
              <a:gdLst>
                <a:gd name="connsiteX0" fmla="*/ 400346 w 552167"/>
                <a:gd name="connsiteY0" fmla="*/ 0 h 1243851"/>
                <a:gd name="connsiteX1" fmla="*/ 447109 w 552167"/>
                <a:gd name="connsiteY1" fmla="*/ 97077 h 1243851"/>
                <a:gd name="connsiteX2" fmla="*/ 552167 w 552167"/>
                <a:gd name="connsiteY2" fmla="*/ 617445 h 1243851"/>
                <a:gd name="connsiteX3" fmla="*/ 447109 w 552167"/>
                <a:gd name="connsiteY3" fmla="*/ 1137813 h 1243851"/>
                <a:gd name="connsiteX4" fmla="*/ 396029 w 552167"/>
                <a:gd name="connsiteY4" fmla="*/ 1243851 h 1243851"/>
                <a:gd name="connsiteX5" fmla="*/ 303287 w 552167"/>
                <a:gd name="connsiteY5" fmla="*/ 1193512 h 1243851"/>
                <a:gd name="connsiteX6" fmla="*/ 0 w 552167"/>
                <a:gd name="connsiteY6" fmla="*/ 623097 h 1243851"/>
                <a:gd name="connsiteX7" fmla="*/ 303287 w 552167"/>
                <a:gd name="connsiteY7" fmla="*/ 52682 h 1243851"/>
                <a:gd name="connsiteX8" fmla="*/ 400346 w 552167"/>
                <a:gd name="connsiteY8" fmla="*/ 0 h 124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2167" h="1243851">
                  <a:moveTo>
                    <a:pt x="400346" y="0"/>
                  </a:moveTo>
                  <a:lnTo>
                    <a:pt x="447109" y="97077"/>
                  </a:lnTo>
                  <a:cubicBezTo>
                    <a:pt x="514759" y="257017"/>
                    <a:pt x="552167" y="432862"/>
                    <a:pt x="552167" y="617445"/>
                  </a:cubicBezTo>
                  <a:cubicBezTo>
                    <a:pt x="552167" y="802027"/>
                    <a:pt x="514759" y="977873"/>
                    <a:pt x="447109" y="1137813"/>
                  </a:cubicBezTo>
                  <a:lnTo>
                    <a:pt x="396029" y="1243851"/>
                  </a:lnTo>
                  <a:lnTo>
                    <a:pt x="303287" y="1193512"/>
                  </a:lnTo>
                  <a:cubicBezTo>
                    <a:pt x="120306" y="1069892"/>
                    <a:pt x="0" y="860544"/>
                    <a:pt x="0" y="623097"/>
                  </a:cubicBezTo>
                  <a:cubicBezTo>
                    <a:pt x="0" y="385650"/>
                    <a:pt x="120306" y="176302"/>
                    <a:pt x="303287" y="52682"/>
                  </a:cubicBezTo>
                  <a:lnTo>
                    <a:pt x="40034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3" name="Freeform: Shape 98">
              <a:extLst>
                <a:ext uri="{FF2B5EF4-FFF2-40B4-BE49-F238E27FC236}">
                  <a16:creationId xmlns:a16="http://schemas.microsoft.com/office/drawing/2014/main" id="{8AFB14B8-078A-4BBA-A2E8-F3A2C8240531}"/>
                </a:ext>
              </a:extLst>
            </p:cNvPr>
            <p:cNvSpPr/>
            <p:nvPr/>
          </p:nvSpPr>
          <p:spPr>
            <a:xfrm>
              <a:off x="4975751" y="4190460"/>
              <a:ext cx="1073782" cy="724672"/>
            </a:xfrm>
            <a:custGeom>
              <a:avLst/>
              <a:gdLst>
                <a:gd name="connsiteX0" fmla="*/ 385885 w 1073782"/>
                <a:gd name="connsiteY0" fmla="*/ 0 h 724672"/>
                <a:gd name="connsiteX1" fmla="*/ 1073782 w 1073782"/>
                <a:gd name="connsiteY1" fmla="*/ 687897 h 724672"/>
                <a:gd name="connsiteX2" fmla="*/ 1070074 w 1073782"/>
                <a:gd name="connsiteY2" fmla="*/ 724672 h 724672"/>
                <a:gd name="connsiteX3" fmla="*/ 983563 w 1073782"/>
                <a:gd name="connsiteY3" fmla="*/ 720303 h 724672"/>
                <a:gd name="connsiteX4" fmla="*/ 11701 w 1073782"/>
                <a:gd name="connsiteY4" fmla="*/ 137794 h 724672"/>
                <a:gd name="connsiteX5" fmla="*/ 0 w 1073782"/>
                <a:gd name="connsiteY5" fmla="*/ 118534 h 724672"/>
                <a:gd name="connsiteX6" fmla="*/ 1275 w 1073782"/>
                <a:gd name="connsiteY6" fmla="*/ 117482 h 724672"/>
                <a:gd name="connsiteX7" fmla="*/ 385885 w 1073782"/>
                <a:gd name="connsiteY7" fmla="*/ 0 h 72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782" h="724672">
                  <a:moveTo>
                    <a:pt x="385885" y="0"/>
                  </a:moveTo>
                  <a:cubicBezTo>
                    <a:pt x="765800" y="0"/>
                    <a:pt x="1073782" y="307982"/>
                    <a:pt x="1073782" y="687897"/>
                  </a:cubicBezTo>
                  <a:lnTo>
                    <a:pt x="1070074" y="724672"/>
                  </a:lnTo>
                  <a:lnTo>
                    <a:pt x="983563" y="720303"/>
                  </a:lnTo>
                  <a:cubicBezTo>
                    <a:pt x="579090" y="679227"/>
                    <a:pt x="227920" y="457842"/>
                    <a:pt x="11701" y="137794"/>
                  </a:cubicBezTo>
                  <a:lnTo>
                    <a:pt x="0" y="118534"/>
                  </a:lnTo>
                  <a:lnTo>
                    <a:pt x="1275" y="117482"/>
                  </a:lnTo>
                  <a:cubicBezTo>
                    <a:pt x="111064" y="43310"/>
                    <a:pt x="243417" y="0"/>
                    <a:pt x="385885"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4" name="Freeform: Shape 99">
              <a:extLst>
                <a:ext uri="{FF2B5EF4-FFF2-40B4-BE49-F238E27FC236}">
                  <a16:creationId xmlns:a16="http://schemas.microsoft.com/office/drawing/2014/main" id="{0A5A14AA-4D12-40E0-A62D-5C6D06C35ACC}"/>
                </a:ext>
              </a:extLst>
            </p:cNvPr>
            <p:cNvSpPr/>
            <p:nvPr/>
          </p:nvSpPr>
          <p:spPr>
            <a:xfrm>
              <a:off x="6189788" y="4190460"/>
              <a:ext cx="1038363" cy="722294"/>
            </a:xfrm>
            <a:custGeom>
              <a:avLst/>
              <a:gdLst>
                <a:gd name="connsiteX0" fmla="*/ 687897 w 1038363"/>
                <a:gd name="connsiteY0" fmla="*/ 0 h 722294"/>
                <a:gd name="connsiteX1" fmla="*/ 955658 w 1038363"/>
                <a:gd name="connsiteY1" fmla="*/ 54058 h 722294"/>
                <a:gd name="connsiteX2" fmla="*/ 1038363 w 1038363"/>
                <a:gd name="connsiteY2" fmla="*/ 98949 h 722294"/>
                <a:gd name="connsiteX3" fmla="*/ 1014763 w 1038363"/>
                <a:gd name="connsiteY3" fmla="*/ 137794 h 722294"/>
                <a:gd name="connsiteX4" fmla="*/ 42901 w 1038363"/>
                <a:gd name="connsiteY4" fmla="*/ 720303 h 722294"/>
                <a:gd name="connsiteX5" fmla="*/ 3468 w 1038363"/>
                <a:gd name="connsiteY5" fmla="*/ 722294 h 722294"/>
                <a:gd name="connsiteX6" fmla="*/ 0 w 1038363"/>
                <a:gd name="connsiteY6" fmla="*/ 687897 h 722294"/>
                <a:gd name="connsiteX7" fmla="*/ 687897 w 1038363"/>
                <a:gd name="connsiteY7" fmla="*/ 0 h 722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8363" h="722294">
                  <a:moveTo>
                    <a:pt x="687897" y="0"/>
                  </a:moveTo>
                  <a:cubicBezTo>
                    <a:pt x="782876" y="0"/>
                    <a:pt x="873359" y="19249"/>
                    <a:pt x="955658" y="54058"/>
                  </a:cubicBezTo>
                  <a:lnTo>
                    <a:pt x="1038363" y="98949"/>
                  </a:lnTo>
                  <a:lnTo>
                    <a:pt x="1014763" y="137794"/>
                  </a:lnTo>
                  <a:cubicBezTo>
                    <a:pt x="798544" y="457842"/>
                    <a:pt x="447374" y="679227"/>
                    <a:pt x="42901" y="720303"/>
                  </a:cubicBezTo>
                  <a:lnTo>
                    <a:pt x="3468" y="722294"/>
                  </a:lnTo>
                  <a:lnTo>
                    <a:pt x="0" y="687897"/>
                  </a:lnTo>
                  <a:cubicBezTo>
                    <a:pt x="0" y="307982"/>
                    <a:pt x="307982" y="0"/>
                    <a:pt x="687897"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pic>
          <p:nvPicPr>
            <p:cNvPr id="25" name="Graphic 100" descr="Atom">
              <a:extLst>
                <a:ext uri="{FF2B5EF4-FFF2-40B4-BE49-F238E27FC236}">
                  <a16:creationId xmlns:a16="http://schemas.microsoft.com/office/drawing/2014/main" id="{C66BA63E-1A0A-4057-8602-062BBBDFA1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5419767" y="2905419"/>
              <a:ext cx="1358496" cy="1358496"/>
            </a:xfrm>
            <a:prstGeom prst="rect">
              <a:avLst/>
            </a:prstGeom>
          </p:spPr>
        </p:pic>
      </p:grpSp>
      <p:sp>
        <p:nvSpPr>
          <p:cNvPr id="27" name="TextBox 26">
            <a:extLst>
              <a:ext uri="{FF2B5EF4-FFF2-40B4-BE49-F238E27FC236}">
                <a16:creationId xmlns:a16="http://schemas.microsoft.com/office/drawing/2014/main" id="{2B36F92F-0B6D-41D1-9C29-29CFFCEA255E}"/>
              </a:ext>
            </a:extLst>
          </p:cNvPr>
          <p:cNvSpPr txBox="1"/>
          <p:nvPr/>
        </p:nvSpPr>
        <p:spPr>
          <a:xfrm>
            <a:off x="7096303" y="2015397"/>
            <a:ext cx="1925752" cy="400110"/>
          </a:xfrm>
          <a:prstGeom prst="rect">
            <a:avLst/>
          </a:prstGeom>
          <a:noFill/>
        </p:spPr>
        <p:txBody>
          <a:bodyPr wrap="square" lIns="0" rIns="0" rtlCol="0" anchor="b">
            <a:spAutoFit/>
          </a:bodyPr>
          <a:lstStyle/>
          <a:p>
            <a:r>
              <a:rPr lang="en-US" sz="2000" b="1" dirty="0" smtClean="0">
                <a:solidFill>
                  <a:srgbClr val="606060"/>
                </a:solidFill>
              </a:rPr>
              <a:t>Data Prep</a:t>
            </a:r>
            <a:endParaRPr lang="en-US" sz="2000" b="1" dirty="0">
              <a:solidFill>
                <a:srgbClr val="606060"/>
              </a:solidFill>
            </a:endParaRPr>
          </a:p>
        </p:txBody>
      </p:sp>
      <p:sp>
        <p:nvSpPr>
          <p:cNvPr id="30" name="TextBox 29">
            <a:extLst>
              <a:ext uri="{FF2B5EF4-FFF2-40B4-BE49-F238E27FC236}">
                <a16:creationId xmlns:a16="http://schemas.microsoft.com/office/drawing/2014/main" id="{31A009B0-DA40-4745-BA67-122369A2E7BF}"/>
              </a:ext>
            </a:extLst>
          </p:cNvPr>
          <p:cNvSpPr txBox="1"/>
          <p:nvPr/>
        </p:nvSpPr>
        <p:spPr>
          <a:xfrm>
            <a:off x="6813393" y="3670562"/>
            <a:ext cx="2202816" cy="400110"/>
          </a:xfrm>
          <a:prstGeom prst="rect">
            <a:avLst/>
          </a:prstGeom>
          <a:noFill/>
        </p:spPr>
        <p:txBody>
          <a:bodyPr wrap="square" lIns="0" rIns="0" rtlCol="0" anchor="b">
            <a:spAutoFit/>
          </a:bodyPr>
          <a:lstStyle/>
          <a:p>
            <a:r>
              <a:rPr lang="en-US" sz="2000" b="1" dirty="0" smtClean="0">
                <a:solidFill>
                  <a:srgbClr val="808080"/>
                </a:solidFill>
              </a:rPr>
              <a:t>Model Planning</a:t>
            </a:r>
            <a:endParaRPr lang="en-US" sz="2000" b="1" dirty="0">
              <a:solidFill>
                <a:srgbClr val="808080"/>
              </a:solidFill>
            </a:endParaRPr>
          </a:p>
        </p:txBody>
      </p:sp>
      <p:sp>
        <p:nvSpPr>
          <p:cNvPr id="33" name="TextBox 32">
            <a:extLst>
              <a:ext uri="{FF2B5EF4-FFF2-40B4-BE49-F238E27FC236}">
                <a16:creationId xmlns:a16="http://schemas.microsoft.com/office/drawing/2014/main" id="{1155821B-BC7F-490E-A197-3D972950EC63}"/>
              </a:ext>
            </a:extLst>
          </p:cNvPr>
          <p:cNvSpPr txBox="1"/>
          <p:nvPr/>
        </p:nvSpPr>
        <p:spPr>
          <a:xfrm>
            <a:off x="520183" y="2015395"/>
            <a:ext cx="1925752" cy="400110"/>
          </a:xfrm>
          <a:prstGeom prst="rect">
            <a:avLst/>
          </a:prstGeom>
          <a:noFill/>
        </p:spPr>
        <p:txBody>
          <a:bodyPr wrap="square" lIns="0" rIns="0" rtlCol="0" anchor="b">
            <a:spAutoFit/>
          </a:bodyPr>
          <a:lstStyle/>
          <a:p>
            <a:pPr algn="r"/>
            <a:r>
              <a:rPr lang="en-US" sz="2000" b="1" dirty="0" smtClean="0">
                <a:solidFill>
                  <a:srgbClr val="7A7A7A"/>
                </a:solidFill>
              </a:rPr>
              <a:t>Communication</a:t>
            </a:r>
            <a:endParaRPr lang="en-US" sz="2000" b="1" dirty="0">
              <a:solidFill>
                <a:srgbClr val="7A7A7A"/>
              </a:solidFill>
            </a:endParaRPr>
          </a:p>
        </p:txBody>
      </p:sp>
      <p:sp>
        <p:nvSpPr>
          <p:cNvPr id="36" name="TextBox 35">
            <a:extLst>
              <a:ext uri="{FF2B5EF4-FFF2-40B4-BE49-F238E27FC236}">
                <a16:creationId xmlns:a16="http://schemas.microsoft.com/office/drawing/2014/main" id="{71A2A2BD-1EF1-4061-B46A-856312269B88}"/>
              </a:ext>
            </a:extLst>
          </p:cNvPr>
          <p:cNvSpPr txBox="1"/>
          <p:nvPr/>
        </p:nvSpPr>
        <p:spPr>
          <a:xfrm>
            <a:off x="371612" y="3670562"/>
            <a:ext cx="2202816" cy="400110"/>
          </a:xfrm>
          <a:prstGeom prst="rect">
            <a:avLst/>
          </a:prstGeom>
          <a:noFill/>
        </p:spPr>
        <p:txBody>
          <a:bodyPr wrap="square" lIns="0" rIns="0" rtlCol="0" anchor="b">
            <a:spAutoFit/>
          </a:bodyPr>
          <a:lstStyle/>
          <a:p>
            <a:pPr algn="r"/>
            <a:r>
              <a:rPr lang="en-US" sz="2000" b="1" dirty="0" smtClean="0">
                <a:solidFill>
                  <a:srgbClr val="4472C4"/>
                </a:solidFill>
              </a:rPr>
              <a:t>Model Building</a:t>
            </a:r>
            <a:endParaRPr lang="en-US" sz="2000" b="1" dirty="0">
              <a:solidFill>
                <a:srgbClr val="4472C4"/>
              </a:solidFill>
            </a:endParaRPr>
          </a:p>
        </p:txBody>
      </p:sp>
      <p:sp>
        <p:nvSpPr>
          <p:cNvPr id="39" name="TextBox 38">
            <a:extLst>
              <a:ext uri="{FF2B5EF4-FFF2-40B4-BE49-F238E27FC236}">
                <a16:creationId xmlns:a16="http://schemas.microsoft.com/office/drawing/2014/main" id="{2DD2DA70-3A55-48BE-A795-E2EDE191C194}"/>
              </a:ext>
            </a:extLst>
          </p:cNvPr>
          <p:cNvSpPr txBox="1"/>
          <p:nvPr/>
        </p:nvSpPr>
        <p:spPr>
          <a:xfrm>
            <a:off x="6819239" y="514121"/>
            <a:ext cx="2202816" cy="400110"/>
          </a:xfrm>
          <a:prstGeom prst="rect">
            <a:avLst/>
          </a:prstGeom>
          <a:noFill/>
        </p:spPr>
        <p:txBody>
          <a:bodyPr wrap="square" lIns="0" rIns="0" rtlCol="0" anchor="b">
            <a:spAutoFit/>
          </a:bodyPr>
          <a:lstStyle/>
          <a:p>
            <a:r>
              <a:rPr lang="en-US" sz="2000" b="1" dirty="0" smtClean="0">
                <a:solidFill>
                  <a:srgbClr val="8F8F8F"/>
                </a:solidFill>
              </a:rPr>
              <a:t>Discovery</a:t>
            </a:r>
            <a:endParaRPr lang="en-US" sz="2000" b="1" dirty="0">
              <a:solidFill>
                <a:srgbClr val="8F8F8F"/>
              </a:solidFill>
            </a:endParaRPr>
          </a:p>
        </p:txBody>
      </p:sp>
      <p:sp>
        <p:nvSpPr>
          <p:cNvPr id="42" name="TextBox 41">
            <a:extLst>
              <a:ext uri="{FF2B5EF4-FFF2-40B4-BE49-F238E27FC236}">
                <a16:creationId xmlns:a16="http://schemas.microsoft.com/office/drawing/2014/main" id="{0B14EBD7-6035-4941-8910-C11BBBA471BF}"/>
              </a:ext>
            </a:extLst>
          </p:cNvPr>
          <p:cNvSpPr txBox="1"/>
          <p:nvPr/>
        </p:nvSpPr>
        <p:spPr>
          <a:xfrm>
            <a:off x="894721" y="594461"/>
            <a:ext cx="1965132" cy="400109"/>
          </a:xfrm>
          <a:prstGeom prst="rect">
            <a:avLst/>
          </a:prstGeom>
          <a:noFill/>
        </p:spPr>
        <p:txBody>
          <a:bodyPr wrap="square" lIns="0" rIns="0" rtlCol="0" anchor="b">
            <a:spAutoFit/>
          </a:bodyPr>
          <a:lstStyle/>
          <a:p>
            <a:pPr algn="r"/>
            <a:r>
              <a:rPr lang="en-US" sz="2000" b="1" dirty="0" smtClean="0">
                <a:solidFill>
                  <a:srgbClr val="575757"/>
                </a:solidFill>
              </a:rPr>
              <a:t>Operation</a:t>
            </a:r>
            <a:endParaRPr lang="en-US" sz="2000" b="1" dirty="0">
              <a:solidFill>
                <a:srgbClr val="575757"/>
              </a:solidFill>
            </a:endParaRPr>
          </a:p>
        </p:txBody>
      </p:sp>
      <p:grpSp>
        <p:nvGrpSpPr>
          <p:cNvPr id="47" name="Group 46"/>
          <p:cNvGrpSpPr/>
          <p:nvPr/>
        </p:nvGrpSpPr>
        <p:grpSpPr>
          <a:xfrm>
            <a:off x="7135731" y="942804"/>
            <a:ext cx="1694580" cy="522010"/>
            <a:chOff x="6862070" y="928088"/>
            <a:chExt cx="1694580" cy="522010"/>
          </a:xfrm>
        </p:grpSpPr>
        <p:pic>
          <p:nvPicPr>
            <p:cNvPr id="3" name="Picture 2"/>
            <p:cNvPicPr>
              <a:picLocks noChangeAspect="1"/>
            </p:cNvPicPr>
            <p:nvPr/>
          </p:nvPicPr>
          <p:blipFill>
            <a:blip r:embed="rId5">
              <a:grayscl/>
            </a:blip>
            <a:stretch>
              <a:fillRect/>
            </a:stretch>
          </p:blipFill>
          <p:spPr>
            <a:xfrm>
              <a:off x="7461710" y="954798"/>
              <a:ext cx="485775" cy="495300"/>
            </a:xfrm>
            <a:prstGeom prst="rect">
              <a:avLst/>
            </a:prstGeom>
          </p:spPr>
        </p:pic>
        <p:pic>
          <p:nvPicPr>
            <p:cNvPr id="44" name="Picture 43"/>
            <p:cNvPicPr>
              <a:picLocks noChangeAspect="1"/>
            </p:cNvPicPr>
            <p:nvPr/>
          </p:nvPicPr>
          <p:blipFill>
            <a:blip r:embed="rId6">
              <a:grayscl/>
            </a:blip>
            <a:stretch>
              <a:fillRect/>
            </a:stretch>
          </p:blipFill>
          <p:spPr>
            <a:xfrm>
              <a:off x="6862070" y="928088"/>
              <a:ext cx="485775" cy="514350"/>
            </a:xfrm>
            <a:prstGeom prst="rect">
              <a:avLst/>
            </a:prstGeom>
          </p:spPr>
        </p:pic>
        <p:pic>
          <p:nvPicPr>
            <p:cNvPr id="45" name="Picture 44"/>
            <p:cNvPicPr>
              <a:picLocks noChangeAspect="1"/>
            </p:cNvPicPr>
            <p:nvPr/>
          </p:nvPicPr>
          <p:blipFill>
            <a:blip r:embed="rId7">
              <a:grayscl/>
            </a:blip>
            <a:stretch>
              <a:fillRect/>
            </a:stretch>
          </p:blipFill>
          <p:spPr>
            <a:xfrm>
              <a:off x="8061350" y="954798"/>
              <a:ext cx="495300" cy="495300"/>
            </a:xfrm>
            <a:prstGeom prst="rect">
              <a:avLst/>
            </a:prstGeom>
          </p:spPr>
        </p:pic>
      </p:grpSp>
      <p:grpSp>
        <p:nvGrpSpPr>
          <p:cNvPr id="56" name="Group 55"/>
          <p:cNvGrpSpPr/>
          <p:nvPr/>
        </p:nvGrpSpPr>
        <p:grpSpPr>
          <a:xfrm>
            <a:off x="7171851" y="2528851"/>
            <a:ext cx="1094940" cy="495300"/>
            <a:chOff x="7667151" y="2470858"/>
            <a:chExt cx="1094940" cy="495300"/>
          </a:xfrm>
        </p:grpSpPr>
        <p:pic>
          <p:nvPicPr>
            <p:cNvPr id="49" name="Picture 48"/>
            <p:cNvPicPr>
              <a:picLocks noChangeAspect="1"/>
            </p:cNvPicPr>
            <p:nvPr/>
          </p:nvPicPr>
          <p:blipFill>
            <a:blip r:embed="rId5">
              <a:grayscl/>
            </a:blip>
            <a:stretch>
              <a:fillRect/>
            </a:stretch>
          </p:blipFill>
          <p:spPr>
            <a:xfrm>
              <a:off x="7667151" y="2470858"/>
              <a:ext cx="485775" cy="495300"/>
            </a:xfrm>
            <a:prstGeom prst="rect">
              <a:avLst/>
            </a:prstGeom>
          </p:spPr>
        </p:pic>
        <p:pic>
          <p:nvPicPr>
            <p:cNvPr id="51" name="Picture 50"/>
            <p:cNvPicPr>
              <a:picLocks noChangeAspect="1"/>
            </p:cNvPicPr>
            <p:nvPr/>
          </p:nvPicPr>
          <p:blipFill>
            <a:blip r:embed="rId7">
              <a:grayscl/>
            </a:blip>
            <a:stretch>
              <a:fillRect/>
            </a:stretch>
          </p:blipFill>
          <p:spPr>
            <a:xfrm>
              <a:off x="8266791" y="2470858"/>
              <a:ext cx="495300" cy="495300"/>
            </a:xfrm>
            <a:prstGeom prst="rect">
              <a:avLst/>
            </a:prstGeom>
          </p:spPr>
        </p:pic>
      </p:grpSp>
      <p:grpSp>
        <p:nvGrpSpPr>
          <p:cNvPr id="61" name="Group 60"/>
          <p:cNvGrpSpPr/>
          <p:nvPr/>
        </p:nvGrpSpPr>
        <p:grpSpPr>
          <a:xfrm>
            <a:off x="1321139" y="2456256"/>
            <a:ext cx="1085415" cy="522010"/>
            <a:chOff x="751356" y="2379163"/>
            <a:chExt cx="1085415" cy="522010"/>
          </a:xfrm>
        </p:grpSpPr>
        <p:pic>
          <p:nvPicPr>
            <p:cNvPr id="58" name="Picture 57"/>
            <p:cNvPicPr>
              <a:picLocks noChangeAspect="1"/>
            </p:cNvPicPr>
            <p:nvPr/>
          </p:nvPicPr>
          <p:blipFill>
            <a:blip r:embed="rId5">
              <a:grayscl/>
            </a:blip>
            <a:stretch>
              <a:fillRect/>
            </a:stretch>
          </p:blipFill>
          <p:spPr>
            <a:xfrm>
              <a:off x="1350996" y="2405873"/>
              <a:ext cx="485775" cy="495300"/>
            </a:xfrm>
            <a:prstGeom prst="rect">
              <a:avLst/>
            </a:prstGeom>
          </p:spPr>
        </p:pic>
        <p:pic>
          <p:nvPicPr>
            <p:cNvPr id="59" name="Picture 58"/>
            <p:cNvPicPr>
              <a:picLocks noChangeAspect="1"/>
            </p:cNvPicPr>
            <p:nvPr/>
          </p:nvPicPr>
          <p:blipFill>
            <a:blip r:embed="rId6">
              <a:grayscl/>
            </a:blip>
            <a:stretch>
              <a:fillRect/>
            </a:stretch>
          </p:blipFill>
          <p:spPr>
            <a:xfrm>
              <a:off x="751356" y="2379163"/>
              <a:ext cx="485775" cy="514350"/>
            </a:xfrm>
            <a:prstGeom prst="rect">
              <a:avLst/>
            </a:prstGeom>
          </p:spPr>
        </p:pic>
      </p:grpSp>
      <p:grpSp>
        <p:nvGrpSpPr>
          <p:cNvPr id="62" name="Group 61"/>
          <p:cNvGrpSpPr/>
          <p:nvPr/>
        </p:nvGrpSpPr>
        <p:grpSpPr>
          <a:xfrm>
            <a:off x="1764153" y="1040654"/>
            <a:ext cx="1094940" cy="495300"/>
            <a:chOff x="7667151" y="2470858"/>
            <a:chExt cx="1094940" cy="495300"/>
          </a:xfrm>
        </p:grpSpPr>
        <p:pic>
          <p:nvPicPr>
            <p:cNvPr id="63" name="Picture 62"/>
            <p:cNvPicPr>
              <a:picLocks noChangeAspect="1"/>
            </p:cNvPicPr>
            <p:nvPr/>
          </p:nvPicPr>
          <p:blipFill>
            <a:blip r:embed="rId5">
              <a:grayscl/>
            </a:blip>
            <a:stretch>
              <a:fillRect/>
            </a:stretch>
          </p:blipFill>
          <p:spPr>
            <a:xfrm>
              <a:off x="7667151" y="2470858"/>
              <a:ext cx="485775" cy="495300"/>
            </a:xfrm>
            <a:prstGeom prst="rect">
              <a:avLst/>
            </a:prstGeom>
          </p:spPr>
        </p:pic>
        <p:pic>
          <p:nvPicPr>
            <p:cNvPr id="64" name="Picture 63"/>
            <p:cNvPicPr>
              <a:picLocks noChangeAspect="1"/>
            </p:cNvPicPr>
            <p:nvPr/>
          </p:nvPicPr>
          <p:blipFill>
            <a:blip r:embed="rId7">
              <a:grayscl/>
            </a:blip>
            <a:stretch>
              <a:fillRect/>
            </a:stretch>
          </p:blipFill>
          <p:spPr>
            <a:xfrm>
              <a:off x="8266791" y="2470858"/>
              <a:ext cx="495300" cy="495300"/>
            </a:xfrm>
            <a:prstGeom prst="rect">
              <a:avLst/>
            </a:prstGeom>
          </p:spPr>
        </p:pic>
      </p:grpSp>
      <p:pic>
        <p:nvPicPr>
          <p:cNvPr id="5" name="Picture 4"/>
          <p:cNvPicPr>
            <a:picLocks noChangeAspect="1"/>
          </p:cNvPicPr>
          <p:nvPr/>
        </p:nvPicPr>
        <p:blipFill>
          <a:blip r:embed="rId8">
            <a:extLst>
              <a:ext uri="{BEBA8EAE-BF5A-486C-A8C5-ECC9F3942E4B}">
                <a14:imgProps xmlns:a14="http://schemas.microsoft.com/office/drawing/2010/main">
                  <a14:imgLayer r:embed="rId9">
                    <a14:imgEffect>
                      <a14:saturation sat="0"/>
                    </a14:imgEffect>
                  </a14:imgLayer>
                </a14:imgProps>
              </a:ext>
            </a:extLst>
          </a:blip>
          <a:stretch>
            <a:fillRect/>
          </a:stretch>
        </p:blipFill>
        <p:spPr>
          <a:xfrm>
            <a:off x="2528093" y="674142"/>
            <a:ext cx="4340728" cy="4078577"/>
          </a:xfrm>
          <a:prstGeom prst="rect">
            <a:avLst/>
          </a:prstGeom>
        </p:spPr>
      </p:pic>
    </p:spTree>
    <p:extLst>
      <p:ext uri="{BB962C8B-B14F-4D97-AF65-F5344CB8AC3E}">
        <p14:creationId xmlns:p14="http://schemas.microsoft.com/office/powerpoint/2010/main" val="40032191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35121" y="73398"/>
            <a:ext cx="6438585" cy="884172"/>
          </a:xfrm>
        </p:spPr>
        <p:txBody>
          <a:bodyPr/>
          <a:lstStyle/>
          <a:p>
            <a:r>
              <a:rPr lang="en-US" dirty="0">
                <a:latin typeface="Garamond" panose="02020404030301010803" pitchFamily="18" charset="0"/>
              </a:rPr>
              <a:t>Step 4: Model Building</a:t>
            </a:r>
          </a:p>
        </p:txBody>
      </p:sp>
      <p:sp>
        <p:nvSpPr>
          <p:cNvPr id="6" name="Content Placeholder 4"/>
          <p:cNvSpPr>
            <a:spLocks noGrp="1"/>
          </p:cNvSpPr>
          <p:nvPr>
            <p:ph sz="half" idx="1"/>
          </p:nvPr>
        </p:nvSpPr>
        <p:spPr>
          <a:xfrm>
            <a:off x="1686161" y="1030551"/>
            <a:ext cx="6951518" cy="3263504"/>
          </a:xfrm>
        </p:spPr>
        <p:txBody>
          <a:bodyPr>
            <a:normAutofit/>
          </a:bodyPr>
          <a:lstStyle/>
          <a:p>
            <a:endParaRPr lang="en-US" sz="1700" b="0" dirty="0"/>
          </a:p>
          <a:p>
            <a:pPr>
              <a:buFont typeface="Wingdings" panose="05000000000000000000" pitchFamily="2" charset="2"/>
              <a:buChar char="§"/>
            </a:pPr>
            <a:r>
              <a:rPr lang="en-US" sz="2000" b="0" dirty="0" smtClean="0">
                <a:latin typeface="Garamond" panose="02020404030301010803" pitchFamily="18" charset="0"/>
              </a:rPr>
              <a:t>Implement the model using the appropriate programming language/tool (R, Python, SAS, SPPS, etc.)</a:t>
            </a:r>
            <a:endParaRPr lang="en-US" sz="2000" b="0" dirty="0">
              <a:latin typeface="Garamond" panose="02020404030301010803" pitchFamily="18" charset="0"/>
            </a:endParaRPr>
          </a:p>
          <a:p>
            <a:pPr>
              <a:buFont typeface="Wingdings" panose="05000000000000000000" pitchFamily="2" charset="2"/>
              <a:buChar char="§"/>
            </a:pPr>
            <a:r>
              <a:rPr lang="en-US" sz="2000" b="0" dirty="0">
                <a:latin typeface="Garamond" panose="02020404030301010803" pitchFamily="18" charset="0"/>
              </a:rPr>
              <a:t>Fine tune the models to optimize the </a:t>
            </a:r>
            <a:r>
              <a:rPr lang="en-US" sz="2000" b="0" dirty="0" smtClean="0">
                <a:latin typeface="Garamond" panose="02020404030301010803" pitchFamily="18" charset="0"/>
              </a:rPr>
              <a:t>results</a:t>
            </a:r>
          </a:p>
          <a:p>
            <a:pPr>
              <a:buFont typeface="Wingdings" panose="05000000000000000000" pitchFamily="2" charset="2"/>
              <a:buChar char="§"/>
            </a:pPr>
            <a:r>
              <a:rPr lang="en-US" sz="2000" b="0" dirty="0" smtClean="0">
                <a:latin typeface="Garamond" panose="02020404030301010803" pitchFamily="18" charset="0"/>
              </a:rPr>
              <a:t>Construct a list of key variables (variable importance scores) </a:t>
            </a:r>
          </a:p>
          <a:p>
            <a:pPr>
              <a:buFont typeface="Wingdings" panose="05000000000000000000" pitchFamily="2" charset="2"/>
              <a:buChar char="§"/>
            </a:pPr>
            <a:r>
              <a:rPr lang="en-US" sz="2000" b="0" dirty="0">
                <a:latin typeface="Garamond" panose="02020404030301010803" pitchFamily="18" charset="0"/>
              </a:rPr>
              <a:t>Assess the validity of the model and its </a:t>
            </a:r>
            <a:r>
              <a:rPr lang="en-US" sz="2000" b="0" dirty="0" smtClean="0">
                <a:latin typeface="Garamond" panose="02020404030301010803" pitchFamily="18" charset="0"/>
              </a:rPr>
              <a:t>results</a:t>
            </a:r>
          </a:p>
          <a:p>
            <a:pPr>
              <a:buFont typeface="Wingdings" panose="05000000000000000000" pitchFamily="2" charset="2"/>
              <a:buChar char="§"/>
            </a:pPr>
            <a:r>
              <a:rPr lang="en-US" sz="2000" b="0" dirty="0">
                <a:latin typeface="Garamond" panose="02020404030301010803" pitchFamily="18" charset="0"/>
              </a:rPr>
              <a:t>Record the results, and logic of the model</a:t>
            </a:r>
          </a:p>
          <a:p>
            <a:pPr>
              <a:buFont typeface="Wingdings" panose="05000000000000000000" pitchFamily="2" charset="2"/>
              <a:buChar char="§"/>
            </a:pPr>
            <a:endParaRPr lang="en-US" sz="1700" b="0" dirty="0"/>
          </a:p>
          <a:p>
            <a:pPr>
              <a:buFont typeface="Wingdings" panose="05000000000000000000" pitchFamily="2" charset="2"/>
              <a:buChar char="§"/>
            </a:pPr>
            <a:endParaRPr lang="en-US" sz="1700" dirty="0"/>
          </a:p>
          <a:p>
            <a:endParaRPr lang="en-US" sz="1700" dirty="0"/>
          </a:p>
          <a:p>
            <a:endParaRPr lang="en-US" sz="1700" dirty="0" smtClean="0"/>
          </a:p>
          <a:p>
            <a:endParaRPr lang="en-US" sz="1700" dirty="0"/>
          </a:p>
        </p:txBody>
      </p:sp>
      <p:pic>
        <p:nvPicPr>
          <p:cNvPr id="2" name="1_4_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6425" y="4484688"/>
            <a:ext cx="487363" cy="487362"/>
          </a:xfrm>
          <a:prstGeom prst="rect">
            <a:avLst/>
          </a:prstGeom>
        </p:spPr>
      </p:pic>
    </p:spTree>
    <p:extLst>
      <p:ext uri="{BB962C8B-B14F-4D97-AF65-F5344CB8AC3E}">
        <p14:creationId xmlns:p14="http://schemas.microsoft.com/office/powerpoint/2010/main" val="11625983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49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75583" y="-34255"/>
            <a:ext cx="4520720" cy="582632"/>
          </a:xfrm>
        </p:spPr>
        <p:txBody>
          <a:bodyPr>
            <a:normAutofit/>
          </a:bodyPr>
          <a:lstStyle/>
          <a:p>
            <a:pPr algn="ctr"/>
            <a:r>
              <a:rPr lang="en-US" dirty="0" smtClean="0">
                <a:latin typeface="Garamond" panose="02020404030301010803" pitchFamily="18" charset="0"/>
              </a:rPr>
              <a:t>Step 5: Communication</a:t>
            </a:r>
            <a:endParaRPr lang="en-US" dirty="0">
              <a:latin typeface="Garamond" panose="02020404030301010803" pitchFamily="18" charset="0"/>
            </a:endParaRPr>
          </a:p>
        </p:txBody>
      </p:sp>
      <p:grpSp>
        <p:nvGrpSpPr>
          <p:cNvPr id="6" name="Group 5">
            <a:extLst>
              <a:ext uri="{FF2B5EF4-FFF2-40B4-BE49-F238E27FC236}">
                <a16:creationId xmlns:a16="http://schemas.microsoft.com/office/drawing/2014/main" id="{FE567296-0043-4471-A0E2-B80DAE9E8510}"/>
              </a:ext>
            </a:extLst>
          </p:cNvPr>
          <p:cNvGrpSpPr/>
          <p:nvPr/>
        </p:nvGrpSpPr>
        <p:grpSpPr>
          <a:xfrm>
            <a:off x="2525751" y="683679"/>
            <a:ext cx="4336319" cy="4009218"/>
            <a:chOff x="3700617" y="1371758"/>
            <a:chExt cx="4790770" cy="4429388"/>
          </a:xfrm>
        </p:grpSpPr>
        <p:sp>
          <p:nvSpPr>
            <p:cNvPr id="7" name="Freeform: Shape 82">
              <a:extLst>
                <a:ext uri="{FF2B5EF4-FFF2-40B4-BE49-F238E27FC236}">
                  <a16:creationId xmlns:a16="http://schemas.microsoft.com/office/drawing/2014/main" id="{9B1B5967-515C-44DB-804D-B2F4273EE4F6}"/>
                </a:ext>
              </a:extLst>
            </p:cNvPr>
            <p:cNvSpPr/>
            <p:nvPr/>
          </p:nvSpPr>
          <p:spPr>
            <a:xfrm>
              <a:off x="4438848" y="1371758"/>
              <a:ext cx="1844043" cy="1686102"/>
            </a:xfrm>
            <a:custGeom>
              <a:avLst/>
              <a:gdLst>
                <a:gd name="connsiteX0" fmla="*/ 922789 w 1844043"/>
                <a:gd name="connsiteY0" fmla="*/ 0 h 1686102"/>
                <a:gd name="connsiteX1" fmla="*/ 1840814 w 1844043"/>
                <a:gd name="connsiteY1" fmla="*/ 828439 h 1686102"/>
                <a:gd name="connsiteX2" fmla="*/ 1844043 w 1844043"/>
                <a:gd name="connsiteY2" fmla="*/ 892394 h 1686102"/>
                <a:gd name="connsiteX3" fmla="*/ 1793841 w 1844043"/>
                <a:gd name="connsiteY3" fmla="*/ 884732 h 1686102"/>
                <a:gd name="connsiteX4" fmla="*/ 1657154 w 1844043"/>
                <a:gd name="connsiteY4" fmla="*/ 877830 h 1686102"/>
                <a:gd name="connsiteX5" fmla="*/ 1077568 w 1844043"/>
                <a:gd name="connsiteY5" fmla="*/ 1009660 h 1686102"/>
                <a:gd name="connsiteX6" fmla="*/ 960463 w 1844043"/>
                <a:gd name="connsiteY6" fmla="*/ 1076969 h 1686102"/>
                <a:gd name="connsiteX7" fmla="*/ 944256 w 1844043"/>
                <a:gd name="connsiteY7" fmla="*/ 1056996 h 1686102"/>
                <a:gd name="connsiteX8" fmla="*/ 896232 w 1844043"/>
                <a:gd name="connsiteY8" fmla="*/ 1086171 h 1686102"/>
                <a:gd name="connsiteX9" fmla="*/ 460460 w 1844043"/>
                <a:gd name="connsiteY9" fmla="*/ 1565984 h 1686102"/>
                <a:gd name="connsiteX10" fmla="*/ 404399 w 1844043"/>
                <a:gd name="connsiteY10" fmla="*/ 1686102 h 1686102"/>
                <a:gd name="connsiteX11" fmla="*/ 318893 w 1844043"/>
                <a:gd name="connsiteY11" fmla="*/ 1620553 h 1686102"/>
                <a:gd name="connsiteX12" fmla="*/ 0 w 1844043"/>
                <a:gd name="connsiteY12" fmla="*/ 922789 h 1686102"/>
                <a:gd name="connsiteX13" fmla="*/ 922789 w 1844043"/>
                <a:gd name="connsiteY13" fmla="*/ 0 h 168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44043" h="1686102">
                  <a:moveTo>
                    <a:pt x="922789" y="0"/>
                  </a:moveTo>
                  <a:cubicBezTo>
                    <a:pt x="1400579" y="0"/>
                    <a:pt x="1793558" y="363118"/>
                    <a:pt x="1840814" y="828439"/>
                  </a:cubicBezTo>
                  <a:lnTo>
                    <a:pt x="1844043" y="892394"/>
                  </a:lnTo>
                  <a:lnTo>
                    <a:pt x="1793841" y="884732"/>
                  </a:lnTo>
                  <a:cubicBezTo>
                    <a:pt x="1748899" y="880168"/>
                    <a:pt x="1703300" y="877830"/>
                    <a:pt x="1657154" y="877830"/>
                  </a:cubicBezTo>
                  <a:cubicBezTo>
                    <a:pt x="1449499" y="877830"/>
                    <a:pt x="1252902" y="925175"/>
                    <a:pt x="1077568" y="1009660"/>
                  </a:cubicBezTo>
                  <a:lnTo>
                    <a:pt x="960463" y="1076969"/>
                  </a:lnTo>
                  <a:lnTo>
                    <a:pt x="944256" y="1056996"/>
                  </a:lnTo>
                  <a:lnTo>
                    <a:pt x="896232" y="1086171"/>
                  </a:lnTo>
                  <a:cubicBezTo>
                    <a:pt x="715224" y="1208458"/>
                    <a:pt x="565216" y="1373146"/>
                    <a:pt x="460460" y="1565984"/>
                  </a:cubicBezTo>
                  <a:lnTo>
                    <a:pt x="404399" y="1686102"/>
                  </a:lnTo>
                  <a:lnTo>
                    <a:pt x="318893" y="1620553"/>
                  </a:lnTo>
                  <a:cubicBezTo>
                    <a:pt x="123561" y="1451351"/>
                    <a:pt x="0" y="1201499"/>
                    <a:pt x="0" y="922789"/>
                  </a:cubicBezTo>
                  <a:cubicBezTo>
                    <a:pt x="0" y="413147"/>
                    <a:pt x="413147" y="0"/>
                    <a:pt x="922789"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Freeform: Shape 83">
              <a:extLst>
                <a:ext uri="{FF2B5EF4-FFF2-40B4-BE49-F238E27FC236}">
                  <a16:creationId xmlns:a16="http://schemas.microsoft.com/office/drawing/2014/main" id="{80027441-AB3B-49F3-A7EA-B3BFF62C35B4}"/>
                </a:ext>
              </a:extLst>
            </p:cNvPr>
            <p:cNvSpPr/>
            <p:nvPr/>
          </p:nvSpPr>
          <p:spPr>
            <a:xfrm>
              <a:off x="3700617" y="2663663"/>
              <a:ext cx="1342075" cy="1845578"/>
            </a:xfrm>
            <a:custGeom>
              <a:avLst/>
              <a:gdLst>
                <a:gd name="connsiteX0" fmla="*/ 922789 w 1342075"/>
                <a:gd name="connsiteY0" fmla="*/ 0 h 1845578"/>
                <a:gd name="connsiteX1" fmla="*/ 1281980 w 1342075"/>
                <a:gd name="connsiteY1" fmla="*/ 72518 h 1845578"/>
                <a:gd name="connsiteX2" fmla="*/ 1342075 w 1342075"/>
                <a:gd name="connsiteY2" fmla="*/ 101467 h 1845578"/>
                <a:gd name="connsiteX3" fmla="*/ 1286836 w 1342075"/>
                <a:gd name="connsiteY3" fmla="*/ 175336 h 1845578"/>
                <a:gd name="connsiteX4" fmla="*/ 1058520 w 1342075"/>
                <a:gd name="connsiteY4" fmla="*/ 922790 h 1845578"/>
                <a:gd name="connsiteX5" fmla="*/ 1286836 w 1342075"/>
                <a:gd name="connsiteY5" fmla="*/ 1670244 h 1845578"/>
                <a:gd name="connsiteX6" fmla="*/ 1342074 w 1342075"/>
                <a:gd name="connsiteY6" fmla="*/ 1744112 h 1845578"/>
                <a:gd name="connsiteX7" fmla="*/ 1281980 w 1342075"/>
                <a:gd name="connsiteY7" fmla="*/ 1773061 h 1845578"/>
                <a:gd name="connsiteX8" fmla="*/ 922789 w 1342075"/>
                <a:gd name="connsiteY8" fmla="*/ 1845578 h 1845578"/>
                <a:gd name="connsiteX9" fmla="*/ 0 w 1342075"/>
                <a:gd name="connsiteY9" fmla="*/ 922789 h 1845578"/>
                <a:gd name="connsiteX10" fmla="*/ 922789 w 1342075"/>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5" h="1845578">
                  <a:moveTo>
                    <a:pt x="922789" y="0"/>
                  </a:moveTo>
                  <a:cubicBezTo>
                    <a:pt x="1050200" y="0"/>
                    <a:pt x="1171579" y="25822"/>
                    <a:pt x="1281980" y="72518"/>
                  </a:cubicBezTo>
                  <a:lnTo>
                    <a:pt x="1342075" y="101467"/>
                  </a:lnTo>
                  <a:lnTo>
                    <a:pt x="1286836" y="175336"/>
                  </a:lnTo>
                  <a:cubicBezTo>
                    <a:pt x="1142689" y="388701"/>
                    <a:pt x="1058520" y="645916"/>
                    <a:pt x="1058520" y="922790"/>
                  </a:cubicBezTo>
                  <a:cubicBezTo>
                    <a:pt x="1058520" y="1199664"/>
                    <a:pt x="1142689" y="1456879"/>
                    <a:pt x="1286836" y="1670244"/>
                  </a:cubicBezTo>
                  <a:lnTo>
                    <a:pt x="1342074" y="1744112"/>
                  </a:lnTo>
                  <a:lnTo>
                    <a:pt x="1281980" y="1773061"/>
                  </a:lnTo>
                  <a:cubicBezTo>
                    <a:pt x="1171579" y="1819757"/>
                    <a:pt x="1050200" y="1845578"/>
                    <a:pt x="922789" y="1845578"/>
                  </a:cubicBezTo>
                  <a:cubicBezTo>
                    <a:pt x="413147" y="1845578"/>
                    <a:pt x="0" y="1432431"/>
                    <a:pt x="0" y="922789"/>
                  </a:cubicBezTo>
                  <a:cubicBezTo>
                    <a:pt x="0" y="413147"/>
                    <a:pt x="413147" y="0"/>
                    <a:pt x="92278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9" name="Freeform: Shape 84">
              <a:extLst>
                <a:ext uri="{FF2B5EF4-FFF2-40B4-BE49-F238E27FC236}">
                  <a16:creationId xmlns:a16="http://schemas.microsoft.com/office/drawing/2014/main" id="{27F6B50D-4BE0-4ED5-85ED-A7952006F59F}"/>
                </a:ext>
              </a:extLst>
            </p:cNvPr>
            <p:cNvSpPr/>
            <p:nvPr/>
          </p:nvSpPr>
          <p:spPr>
            <a:xfrm>
              <a:off x="4438848" y="4103738"/>
              <a:ext cx="1842793" cy="1697408"/>
            </a:xfrm>
            <a:custGeom>
              <a:avLst/>
              <a:gdLst>
                <a:gd name="connsiteX0" fmla="*/ 424218 w 1842793"/>
                <a:gd name="connsiteY0" fmla="*/ 0 h 1697408"/>
                <a:gd name="connsiteX1" fmla="*/ 425347 w 1842793"/>
                <a:gd name="connsiteY1" fmla="*/ 3083 h 1697408"/>
                <a:gd name="connsiteX2" fmla="*/ 758277 w 1842793"/>
                <a:gd name="connsiteY2" fmla="*/ 472287 h 1697408"/>
                <a:gd name="connsiteX3" fmla="*/ 898664 w 1842793"/>
                <a:gd name="connsiteY3" fmla="*/ 582593 h 1697408"/>
                <a:gd name="connsiteX4" fmla="*/ 887090 w 1842793"/>
                <a:gd name="connsiteY4" fmla="*/ 604403 h 1697408"/>
                <a:gd name="connsiteX5" fmla="*/ 896232 w 1842793"/>
                <a:gd name="connsiteY5" fmla="*/ 611240 h 1697408"/>
                <a:gd name="connsiteX6" fmla="*/ 1657154 w 1842793"/>
                <a:gd name="connsiteY6" fmla="*/ 843669 h 1697408"/>
                <a:gd name="connsiteX7" fmla="*/ 1779116 w 1842793"/>
                <a:gd name="connsiteY7" fmla="*/ 838279 h 1697408"/>
                <a:gd name="connsiteX8" fmla="*/ 1842793 w 1842793"/>
                <a:gd name="connsiteY8" fmla="*/ 829785 h 1697408"/>
                <a:gd name="connsiteX9" fmla="*/ 1840814 w 1842793"/>
                <a:gd name="connsiteY9" fmla="*/ 868969 h 1697408"/>
                <a:gd name="connsiteX10" fmla="*/ 922789 w 1842793"/>
                <a:gd name="connsiteY10" fmla="*/ 1697408 h 1697408"/>
                <a:gd name="connsiteX11" fmla="*/ 0 w 1842793"/>
                <a:gd name="connsiteY11" fmla="*/ 774619 h 1697408"/>
                <a:gd name="connsiteX12" fmla="*/ 406849 w 1842793"/>
                <a:gd name="connsiteY12" fmla="*/ 9428 h 169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2793" h="1697408">
                  <a:moveTo>
                    <a:pt x="424218" y="0"/>
                  </a:moveTo>
                  <a:lnTo>
                    <a:pt x="425347" y="3083"/>
                  </a:lnTo>
                  <a:cubicBezTo>
                    <a:pt x="501452" y="183016"/>
                    <a:pt x="615831" y="342819"/>
                    <a:pt x="758277" y="472287"/>
                  </a:cubicBezTo>
                  <a:lnTo>
                    <a:pt x="898664" y="582593"/>
                  </a:lnTo>
                  <a:lnTo>
                    <a:pt x="887090" y="604403"/>
                  </a:lnTo>
                  <a:lnTo>
                    <a:pt x="896232" y="611240"/>
                  </a:lnTo>
                  <a:cubicBezTo>
                    <a:pt x="1113442" y="757984"/>
                    <a:pt x="1375292" y="843669"/>
                    <a:pt x="1657154" y="843669"/>
                  </a:cubicBezTo>
                  <a:cubicBezTo>
                    <a:pt x="1698259" y="843669"/>
                    <a:pt x="1738939" y="841847"/>
                    <a:pt x="1779116" y="838279"/>
                  </a:cubicBezTo>
                  <a:lnTo>
                    <a:pt x="1842793" y="829785"/>
                  </a:lnTo>
                  <a:lnTo>
                    <a:pt x="1840814" y="868969"/>
                  </a:lnTo>
                  <a:cubicBezTo>
                    <a:pt x="1793558" y="1334291"/>
                    <a:pt x="1400579" y="1697408"/>
                    <a:pt x="922789" y="1697408"/>
                  </a:cubicBezTo>
                  <a:cubicBezTo>
                    <a:pt x="413147" y="1697408"/>
                    <a:pt x="0" y="1284261"/>
                    <a:pt x="0" y="774619"/>
                  </a:cubicBezTo>
                  <a:cubicBezTo>
                    <a:pt x="0" y="456093"/>
                    <a:pt x="161386" y="175260"/>
                    <a:pt x="406849" y="94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Freeform: Shape 85">
              <a:extLst>
                <a:ext uri="{FF2B5EF4-FFF2-40B4-BE49-F238E27FC236}">
                  <a16:creationId xmlns:a16="http://schemas.microsoft.com/office/drawing/2014/main" id="{E5365D3D-FA1B-4DF2-9C10-9844C393B3BC}"/>
                </a:ext>
              </a:extLst>
            </p:cNvPr>
            <p:cNvSpPr/>
            <p:nvPr/>
          </p:nvSpPr>
          <p:spPr>
            <a:xfrm>
              <a:off x="5956799" y="4082312"/>
              <a:ext cx="1843675" cy="1718834"/>
            </a:xfrm>
            <a:custGeom>
              <a:avLst/>
              <a:gdLst>
                <a:gd name="connsiteX0" fmla="*/ 1379981 w 1843675"/>
                <a:gd name="connsiteY0" fmla="*/ 0 h 1718834"/>
                <a:gd name="connsiteX1" fmla="*/ 1436826 w 1843675"/>
                <a:gd name="connsiteY1" fmla="*/ 30854 h 1718834"/>
                <a:gd name="connsiteX2" fmla="*/ 1843675 w 1843675"/>
                <a:gd name="connsiteY2" fmla="*/ 796045 h 1718834"/>
                <a:gd name="connsiteX3" fmla="*/ 920886 w 1843675"/>
                <a:gd name="connsiteY3" fmla="*/ 1718834 h 1718834"/>
                <a:gd name="connsiteX4" fmla="*/ 2862 w 1843675"/>
                <a:gd name="connsiteY4" fmla="*/ 890395 h 1718834"/>
                <a:gd name="connsiteX5" fmla="*/ 0 w 1843675"/>
                <a:gd name="connsiteY5" fmla="*/ 833720 h 1718834"/>
                <a:gd name="connsiteX6" fmla="*/ 2517 w 1843675"/>
                <a:gd name="connsiteY6" fmla="*/ 834104 h 1718834"/>
                <a:gd name="connsiteX7" fmla="*/ 139203 w 1843675"/>
                <a:gd name="connsiteY7" fmla="*/ 841006 h 1718834"/>
                <a:gd name="connsiteX8" fmla="*/ 1371011 w 1843675"/>
                <a:gd name="connsiteY8" fmla="*/ 24509 h 171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3675" h="1718834">
                  <a:moveTo>
                    <a:pt x="1379981" y="0"/>
                  </a:moveTo>
                  <a:lnTo>
                    <a:pt x="1436826" y="30854"/>
                  </a:lnTo>
                  <a:cubicBezTo>
                    <a:pt x="1682290" y="196686"/>
                    <a:pt x="1843675" y="477519"/>
                    <a:pt x="1843675" y="796045"/>
                  </a:cubicBezTo>
                  <a:cubicBezTo>
                    <a:pt x="1843675" y="1305687"/>
                    <a:pt x="1430528" y="1718834"/>
                    <a:pt x="920886" y="1718834"/>
                  </a:cubicBezTo>
                  <a:cubicBezTo>
                    <a:pt x="443097" y="1718834"/>
                    <a:pt x="50118" y="1355717"/>
                    <a:pt x="2862" y="890395"/>
                  </a:cubicBezTo>
                  <a:lnTo>
                    <a:pt x="0" y="833720"/>
                  </a:lnTo>
                  <a:lnTo>
                    <a:pt x="2517" y="834104"/>
                  </a:lnTo>
                  <a:cubicBezTo>
                    <a:pt x="47458" y="838668"/>
                    <a:pt x="93058" y="841006"/>
                    <a:pt x="139203" y="841006"/>
                  </a:cubicBezTo>
                  <a:cubicBezTo>
                    <a:pt x="692951" y="841006"/>
                    <a:pt x="1168064" y="504330"/>
                    <a:pt x="1371011" y="2450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1" name="Freeform: Shape 86">
              <a:extLst>
                <a:ext uri="{FF2B5EF4-FFF2-40B4-BE49-F238E27FC236}">
                  <a16:creationId xmlns:a16="http://schemas.microsoft.com/office/drawing/2014/main" id="{A7D54706-91B6-4ACF-8E16-8C2E83DB7D89}"/>
                </a:ext>
              </a:extLst>
            </p:cNvPr>
            <p:cNvSpPr/>
            <p:nvPr/>
          </p:nvSpPr>
          <p:spPr>
            <a:xfrm>
              <a:off x="7149314" y="2663663"/>
              <a:ext cx="1342073" cy="1845578"/>
            </a:xfrm>
            <a:custGeom>
              <a:avLst/>
              <a:gdLst>
                <a:gd name="connsiteX0" fmla="*/ 419284 w 1342073"/>
                <a:gd name="connsiteY0" fmla="*/ 0 h 1845578"/>
                <a:gd name="connsiteX1" fmla="*/ 1342073 w 1342073"/>
                <a:gd name="connsiteY1" fmla="*/ 922789 h 1845578"/>
                <a:gd name="connsiteX2" fmla="*/ 419284 w 1342073"/>
                <a:gd name="connsiteY2" fmla="*/ 1845578 h 1845578"/>
                <a:gd name="connsiteX3" fmla="*/ 60093 w 1342073"/>
                <a:gd name="connsiteY3" fmla="*/ 1773061 h 1845578"/>
                <a:gd name="connsiteX4" fmla="*/ 1 w 1342073"/>
                <a:gd name="connsiteY4" fmla="*/ 1744113 h 1845578"/>
                <a:gd name="connsiteX5" fmla="*/ 55239 w 1342073"/>
                <a:gd name="connsiteY5" fmla="*/ 1670244 h 1845578"/>
                <a:gd name="connsiteX6" fmla="*/ 283554 w 1342073"/>
                <a:gd name="connsiteY6" fmla="*/ 922790 h 1845578"/>
                <a:gd name="connsiteX7" fmla="*/ 55239 w 1342073"/>
                <a:gd name="connsiteY7" fmla="*/ 175336 h 1845578"/>
                <a:gd name="connsiteX8" fmla="*/ 0 w 1342073"/>
                <a:gd name="connsiteY8" fmla="*/ 101466 h 1845578"/>
                <a:gd name="connsiteX9" fmla="*/ 60093 w 1342073"/>
                <a:gd name="connsiteY9" fmla="*/ 72518 h 1845578"/>
                <a:gd name="connsiteX10" fmla="*/ 419284 w 1342073"/>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3" h="1845578">
                  <a:moveTo>
                    <a:pt x="419284" y="0"/>
                  </a:moveTo>
                  <a:cubicBezTo>
                    <a:pt x="928926" y="0"/>
                    <a:pt x="1342073" y="413147"/>
                    <a:pt x="1342073" y="922789"/>
                  </a:cubicBezTo>
                  <a:cubicBezTo>
                    <a:pt x="1342073" y="1432431"/>
                    <a:pt x="928926" y="1845578"/>
                    <a:pt x="419284" y="1845578"/>
                  </a:cubicBezTo>
                  <a:cubicBezTo>
                    <a:pt x="291874" y="1845578"/>
                    <a:pt x="170494" y="1819757"/>
                    <a:pt x="60093" y="1773061"/>
                  </a:cubicBezTo>
                  <a:lnTo>
                    <a:pt x="1" y="1744113"/>
                  </a:lnTo>
                  <a:lnTo>
                    <a:pt x="55239" y="1670244"/>
                  </a:lnTo>
                  <a:cubicBezTo>
                    <a:pt x="199385" y="1456879"/>
                    <a:pt x="283554" y="1199664"/>
                    <a:pt x="283554" y="922790"/>
                  </a:cubicBezTo>
                  <a:cubicBezTo>
                    <a:pt x="283554" y="645916"/>
                    <a:pt x="199385" y="388701"/>
                    <a:pt x="55239" y="175336"/>
                  </a:cubicBezTo>
                  <a:lnTo>
                    <a:pt x="0" y="101466"/>
                  </a:lnTo>
                  <a:lnTo>
                    <a:pt x="60093" y="72518"/>
                  </a:lnTo>
                  <a:cubicBezTo>
                    <a:pt x="170494" y="25822"/>
                    <a:pt x="291874" y="0"/>
                    <a:pt x="419284"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n>
                  <a:solidFill>
                    <a:srgbClr val="00B050"/>
                  </a:solidFill>
                </a:ln>
                <a:solidFill>
                  <a:schemeClr val="accent2">
                    <a:lumMod val="75000"/>
                  </a:schemeClr>
                </a:solidFill>
              </a:endParaRPr>
            </a:p>
          </p:txBody>
        </p:sp>
        <p:sp>
          <p:nvSpPr>
            <p:cNvPr id="12" name="Freeform: Shape 87">
              <a:extLst>
                <a:ext uri="{FF2B5EF4-FFF2-40B4-BE49-F238E27FC236}">
                  <a16:creationId xmlns:a16="http://schemas.microsoft.com/office/drawing/2014/main" id="{5C84FC8D-4DF8-4474-BAB8-E74B6853355B}"/>
                </a:ext>
              </a:extLst>
            </p:cNvPr>
            <p:cNvSpPr/>
            <p:nvPr/>
          </p:nvSpPr>
          <p:spPr>
            <a:xfrm>
              <a:off x="5956799" y="1371759"/>
              <a:ext cx="1843675" cy="1718835"/>
            </a:xfrm>
            <a:custGeom>
              <a:avLst/>
              <a:gdLst>
                <a:gd name="connsiteX0" fmla="*/ 920886 w 1843675"/>
                <a:gd name="connsiteY0" fmla="*/ 0 h 1718835"/>
                <a:gd name="connsiteX1" fmla="*/ 1843675 w 1843675"/>
                <a:gd name="connsiteY1" fmla="*/ 922789 h 1718835"/>
                <a:gd name="connsiteX2" fmla="*/ 1436826 w 1843675"/>
                <a:gd name="connsiteY2" fmla="*/ 1687980 h 1718835"/>
                <a:gd name="connsiteX3" fmla="*/ 1379981 w 1843675"/>
                <a:gd name="connsiteY3" fmla="*/ 1718835 h 1718835"/>
                <a:gd name="connsiteX4" fmla="*/ 1371011 w 1843675"/>
                <a:gd name="connsiteY4" fmla="*/ 1694327 h 1718835"/>
                <a:gd name="connsiteX5" fmla="*/ 139203 w 1843675"/>
                <a:gd name="connsiteY5" fmla="*/ 877830 h 1718835"/>
                <a:gd name="connsiteX6" fmla="*/ 2517 w 1843675"/>
                <a:gd name="connsiteY6" fmla="*/ 884732 h 1718835"/>
                <a:gd name="connsiteX7" fmla="*/ 0 w 1843675"/>
                <a:gd name="connsiteY7" fmla="*/ 885116 h 1718835"/>
                <a:gd name="connsiteX8" fmla="*/ 2862 w 1843675"/>
                <a:gd name="connsiteY8" fmla="*/ 828439 h 1718835"/>
                <a:gd name="connsiteX9" fmla="*/ 920886 w 1843675"/>
                <a:gd name="connsiteY9" fmla="*/ 0 h 171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3675" h="1718835">
                  <a:moveTo>
                    <a:pt x="920886" y="0"/>
                  </a:moveTo>
                  <a:cubicBezTo>
                    <a:pt x="1430528" y="0"/>
                    <a:pt x="1843675" y="413147"/>
                    <a:pt x="1843675" y="922789"/>
                  </a:cubicBezTo>
                  <a:cubicBezTo>
                    <a:pt x="1843675" y="1241315"/>
                    <a:pt x="1682290" y="1522148"/>
                    <a:pt x="1436826" y="1687980"/>
                  </a:cubicBezTo>
                  <a:lnTo>
                    <a:pt x="1379981" y="1718835"/>
                  </a:lnTo>
                  <a:lnTo>
                    <a:pt x="1371011" y="1694327"/>
                  </a:lnTo>
                  <a:cubicBezTo>
                    <a:pt x="1168064" y="1214506"/>
                    <a:pt x="692951" y="877830"/>
                    <a:pt x="139203" y="877830"/>
                  </a:cubicBezTo>
                  <a:cubicBezTo>
                    <a:pt x="93058" y="877830"/>
                    <a:pt x="47458" y="880168"/>
                    <a:pt x="2517" y="884732"/>
                  </a:cubicBezTo>
                  <a:lnTo>
                    <a:pt x="0" y="885116"/>
                  </a:lnTo>
                  <a:lnTo>
                    <a:pt x="2862" y="828439"/>
                  </a:lnTo>
                  <a:cubicBezTo>
                    <a:pt x="50118" y="363118"/>
                    <a:pt x="443097" y="0"/>
                    <a:pt x="9208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 name="Oval 12">
              <a:extLst>
                <a:ext uri="{FF2B5EF4-FFF2-40B4-BE49-F238E27FC236}">
                  <a16:creationId xmlns:a16="http://schemas.microsoft.com/office/drawing/2014/main" id="{AA201D28-A18C-4AA4-9644-9969927E11EC}"/>
                </a:ext>
              </a:extLst>
            </p:cNvPr>
            <p:cNvSpPr/>
            <p:nvPr/>
          </p:nvSpPr>
          <p:spPr>
            <a:xfrm>
              <a:off x="394153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6">
                      <a:lumMod val="75000"/>
                    </a:schemeClr>
                  </a:solidFill>
                </a:rPr>
                <a:t>05</a:t>
              </a:r>
            </a:p>
          </p:txBody>
        </p:sp>
        <p:sp>
          <p:nvSpPr>
            <p:cNvPr id="14" name="Oval 13">
              <a:extLst>
                <a:ext uri="{FF2B5EF4-FFF2-40B4-BE49-F238E27FC236}">
                  <a16:creationId xmlns:a16="http://schemas.microsoft.com/office/drawing/2014/main" id="{07337514-3486-4806-A332-ABDD4E29B2A4}"/>
                </a:ext>
              </a:extLst>
            </p:cNvPr>
            <p:cNvSpPr/>
            <p:nvPr/>
          </p:nvSpPr>
          <p:spPr>
            <a:xfrm>
              <a:off x="4673739"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1">
                      <a:lumMod val="75000"/>
                    </a:schemeClr>
                  </a:solidFill>
                </a:rPr>
                <a:t>06</a:t>
              </a:r>
            </a:p>
          </p:txBody>
        </p:sp>
        <p:sp>
          <p:nvSpPr>
            <p:cNvPr id="15" name="Oval 14">
              <a:extLst>
                <a:ext uri="{FF2B5EF4-FFF2-40B4-BE49-F238E27FC236}">
                  <a16:creationId xmlns:a16="http://schemas.microsoft.com/office/drawing/2014/main" id="{2A89A2E8-5C17-4E2C-BC4C-CF42B0508812}"/>
                </a:ext>
              </a:extLst>
            </p:cNvPr>
            <p:cNvSpPr/>
            <p:nvPr/>
          </p:nvSpPr>
          <p:spPr>
            <a:xfrm>
              <a:off x="6189787"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5400" b="1">
                  <a:solidFill>
                    <a:schemeClr val="accent2">
                      <a:lumMod val="50000"/>
                    </a:schemeClr>
                  </a:solidFill>
                </a:rPr>
                <a:t>01</a:t>
              </a:r>
            </a:p>
          </p:txBody>
        </p:sp>
        <p:sp>
          <p:nvSpPr>
            <p:cNvPr id="16" name="Oval 15">
              <a:extLst>
                <a:ext uri="{FF2B5EF4-FFF2-40B4-BE49-F238E27FC236}">
                  <a16:creationId xmlns:a16="http://schemas.microsoft.com/office/drawing/2014/main" id="{9BC36ED7-AD47-4E77-A9E1-5DD304E75827}"/>
                </a:ext>
              </a:extLst>
            </p:cNvPr>
            <p:cNvSpPr/>
            <p:nvPr/>
          </p:nvSpPr>
          <p:spPr>
            <a:xfrm>
              <a:off x="688069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4">
                      <a:lumMod val="75000"/>
                    </a:schemeClr>
                  </a:solidFill>
                </a:rPr>
                <a:t>02</a:t>
              </a:r>
            </a:p>
          </p:txBody>
        </p:sp>
        <p:sp>
          <p:nvSpPr>
            <p:cNvPr id="17" name="Oval 16">
              <a:extLst>
                <a:ext uri="{FF2B5EF4-FFF2-40B4-BE49-F238E27FC236}">
                  <a16:creationId xmlns:a16="http://schemas.microsoft.com/office/drawing/2014/main" id="{60E5720D-BAC5-4A1D-A482-C1792DB18367}"/>
                </a:ext>
              </a:extLst>
            </p:cNvPr>
            <p:cNvSpPr/>
            <p:nvPr/>
          </p:nvSpPr>
          <p:spPr>
            <a:xfrm>
              <a:off x="6189787"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rgbClr val="FFC000"/>
                  </a:solidFill>
                </a:rPr>
                <a:t>03</a:t>
              </a:r>
            </a:p>
          </p:txBody>
        </p:sp>
        <p:sp>
          <p:nvSpPr>
            <p:cNvPr id="18" name="Oval 17">
              <a:extLst>
                <a:ext uri="{FF2B5EF4-FFF2-40B4-BE49-F238E27FC236}">
                  <a16:creationId xmlns:a16="http://schemas.microsoft.com/office/drawing/2014/main" id="{42D1D41A-9FEA-445D-B8F9-43C0001D1818}"/>
                </a:ext>
              </a:extLst>
            </p:cNvPr>
            <p:cNvSpPr/>
            <p:nvPr/>
          </p:nvSpPr>
          <p:spPr>
            <a:xfrm>
              <a:off x="4673739"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5">
                      <a:lumMod val="75000"/>
                    </a:schemeClr>
                  </a:solidFill>
                </a:rPr>
                <a:t>04</a:t>
              </a:r>
            </a:p>
          </p:txBody>
        </p:sp>
        <p:sp>
          <p:nvSpPr>
            <p:cNvPr id="19" name="Freeform: Shape 94">
              <a:extLst>
                <a:ext uri="{FF2B5EF4-FFF2-40B4-BE49-F238E27FC236}">
                  <a16:creationId xmlns:a16="http://schemas.microsoft.com/office/drawing/2014/main" id="{B5ED4804-E3C8-4769-B894-8013459462CA}"/>
                </a:ext>
              </a:extLst>
            </p:cNvPr>
            <p:cNvSpPr/>
            <p:nvPr/>
          </p:nvSpPr>
          <p:spPr>
            <a:xfrm>
              <a:off x="4971177" y="2246526"/>
              <a:ext cx="1078357" cy="735918"/>
            </a:xfrm>
            <a:custGeom>
              <a:avLst/>
              <a:gdLst>
                <a:gd name="connsiteX0" fmla="*/ 1073516 w 1078357"/>
                <a:gd name="connsiteY0" fmla="*/ 0 h 735918"/>
                <a:gd name="connsiteX1" fmla="*/ 1078357 w 1078357"/>
                <a:gd name="connsiteY1" fmla="*/ 48021 h 735918"/>
                <a:gd name="connsiteX2" fmla="*/ 390460 w 1078357"/>
                <a:gd name="connsiteY2" fmla="*/ 735918 h 735918"/>
                <a:gd name="connsiteX3" fmla="*/ 5850 w 1078357"/>
                <a:gd name="connsiteY3" fmla="*/ 618436 h 735918"/>
                <a:gd name="connsiteX4" fmla="*/ 0 w 1078357"/>
                <a:gd name="connsiteY4" fmla="*/ 613610 h 735918"/>
                <a:gd name="connsiteX5" fmla="*/ 16276 w 1078357"/>
                <a:gd name="connsiteY5" fmla="*/ 586820 h 735918"/>
                <a:gd name="connsiteX6" fmla="*/ 988138 w 1078357"/>
                <a:gd name="connsiteY6" fmla="*/ 4311 h 735918"/>
                <a:gd name="connsiteX7" fmla="*/ 1073516 w 1078357"/>
                <a:gd name="connsiteY7" fmla="*/ 0 h 73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8357" h="735918">
                  <a:moveTo>
                    <a:pt x="1073516" y="0"/>
                  </a:moveTo>
                  <a:lnTo>
                    <a:pt x="1078357" y="48021"/>
                  </a:lnTo>
                  <a:cubicBezTo>
                    <a:pt x="1078357" y="427936"/>
                    <a:pt x="770375" y="735918"/>
                    <a:pt x="390460" y="735918"/>
                  </a:cubicBezTo>
                  <a:cubicBezTo>
                    <a:pt x="247992" y="735918"/>
                    <a:pt x="115639" y="692608"/>
                    <a:pt x="5850" y="618436"/>
                  </a:cubicBezTo>
                  <a:lnTo>
                    <a:pt x="0" y="613610"/>
                  </a:lnTo>
                  <a:lnTo>
                    <a:pt x="16276" y="586820"/>
                  </a:lnTo>
                  <a:cubicBezTo>
                    <a:pt x="232495" y="266772"/>
                    <a:pt x="583665" y="45387"/>
                    <a:pt x="988138" y="4311"/>
                  </a:cubicBezTo>
                  <a:lnTo>
                    <a:pt x="107351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0" name="Freeform: Shape 95">
              <a:extLst>
                <a:ext uri="{FF2B5EF4-FFF2-40B4-BE49-F238E27FC236}">
                  <a16:creationId xmlns:a16="http://schemas.microsoft.com/office/drawing/2014/main" id="{24076608-9190-41E8-827B-E91A330F58FF}"/>
                </a:ext>
              </a:extLst>
            </p:cNvPr>
            <p:cNvSpPr/>
            <p:nvPr/>
          </p:nvSpPr>
          <p:spPr>
            <a:xfrm>
              <a:off x="6189788" y="2248904"/>
              <a:ext cx="1043527" cy="733541"/>
            </a:xfrm>
            <a:custGeom>
              <a:avLst/>
              <a:gdLst>
                <a:gd name="connsiteX0" fmla="*/ 4602 w 1043527"/>
                <a:gd name="connsiteY0" fmla="*/ 0 h 733541"/>
                <a:gd name="connsiteX1" fmla="*/ 42901 w 1043527"/>
                <a:gd name="connsiteY1" fmla="*/ 1934 h 733541"/>
                <a:gd name="connsiteX2" fmla="*/ 1014763 w 1043527"/>
                <a:gd name="connsiteY2" fmla="*/ 584443 h 733541"/>
                <a:gd name="connsiteX3" fmla="*/ 1043527 w 1043527"/>
                <a:gd name="connsiteY3" fmla="*/ 631789 h 733541"/>
                <a:gd name="connsiteX4" fmla="*/ 955658 w 1043527"/>
                <a:gd name="connsiteY4" fmla="*/ 679483 h 733541"/>
                <a:gd name="connsiteX5" fmla="*/ 687897 w 1043527"/>
                <a:gd name="connsiteY5" fmla="*/ 733541 h 733541"/>
                <a:gd name="connsiteX6" fmla="*/ 0 w 1043527"/>
                <a:gd name="connsiteY6" fmla="*/ 45644 h 733541"/>
                <a:gd name="connsiteX7" fmla="*/ 4602 w 1043527"/>
                <a:gd name="connsiteY7" fmla="*/ 0 h 73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527" h="733541">
                  <a:moveTo>
                    <a:pt x="4602" y="0"/>
                  </a:moveTo>
                  <a:lnTo>
                    <a:pt x="42901" y="1934"/>
                  </a:lnTo>
                  <a:cubicBezTo>
                    <a:pt x="447374" y="43010"/>
                    <a:pt x="798544" y="264395"/>
                    <a:pt x="1014763" y="584443"/>
                  </a:cubicBezTo>
                  <a:lnTo>
                    <a:pt x="1043527" y="631789"/>
                  </a:lnTo>
                  <a:lnTo>
                    <a:pt x="955658" y="679483"/>
                  </a:lnTo>
                  <a:cubicBezTo>
                    <a:pt x="873359" y="714292"/>
                    <a:pt x="782876" y="733541"/>
                    <a:pt x="687897" y="733541"/>
                  </a:cubicBezTo>
                  <a:cubicBezTo>
                    <a:pt x="307982" y="733541"/>
                    <a:pt x="0" y="425559"/>
                    <a:pt x="0" y="45644"/>
                  </a:cubicBezTo>
                  <a:lnTo>
                    <a:pt x="4602" y="0"/>
                  </a:lnTo>
                  <a:close/>
                </a:path>
              </a:pathLst>
            </a:custGeom>
            <a:solidFill>
              <a:schemeClr val="bg1">
                <a:alpha val="30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1" name="Freeform: Shape 96">
              <a:extLst>
                <a:ext uri="{FF2B5EF4-FFF2-40B4-BE49-F238E27FC236}">
                  <a16:creationId xmlns:a16="http://schemas.microsoft.com/office/drawing/2014/main" id="{6CAF34E0-358D-49DE-A6D8-B6F1E70D256F}"/>
                </a:ext>
              </a:extLst>
            </p:cNvPr>
            <p:cNvSpPr/>
            <p:nvPr/>
          </p:nvSpPr>
          <p:spPr>
            <a:xfrm>
              <a:off x="4759137" y="2960761"/>
              <a:ext cx="558197" cy="1249041"/>
            </a:xfrm>
            <a:custGeom>
              <a:avLst/>
              <a:gdLst>
                <a:gd name="connsiteX0" fmla="*/ 153071 w 558197"/>
                <a:gd name="connsiteY0" fmla="*/ 0 h 1249041"/>
                <a:gd name="connsiteX1" fmla="*/ 254910 w 558197"/>
                <a:gd name="connsiteY1" fmla="*/ 55277 h 1249041"/>
                <a:gd name="connsiteX2" fmla="*/ 558197 w 558197"/>
                <a:gd name="connsiteY2" fmla="*/ 625692 h 1249041"/>
                <a:gd name="connsiteX3" fmla="*/ 254910 w 558197"/>
                <a:gd name="connsiteY3" fmla="*/ 1196107 h 1249041"/>
                <a:gd name="connsiteX4" fmla="*/ 157388 w 558197"/>
                <a:gd name="connsiteY4" fmla="*/ 1249041 h 1249041"/>
                <a:gd name="connsiteX5" fmla="*/ 105058 w 558197"/>
                <a:gd name="connsiteY5" fmla="*/ 1140408 h 1249041"/>
                <a:gd name="connsiteX6" fmla="*/ 0 w 558197"/>
                <a:gd name="connsiteY6" fmla="*/ 620040 h 1249041"/>
                <a:gd name="connsiteX7" fmla="*/ 105058 w 558197"/>
                <a:gd name="connsiteY7" fmla="*/ 99672 h 1249041"/>
                <a:gd name="connsiteX8" fmla="*/ 153071 w 558197"/>
                <a:gd name="connsiteY8" fmla="*/ 0 h 124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197" h="1249041">
                  <a:moveTo>
                    <a:pt x="153071" y="0"/>
                  </a:moveTo>
                  <a:lnTo>
                    <a:pt x="254910" y="55277"/>
                  </a:lnTo>
                  <a:cubicBezTo>
                    <a:pt x="437891" y="178897"/>
                    <a:pt x="558197" y="388245"/>
                    <a:pt x="558197" y="625692"/>
                  </a:cubicBezTo>
                  <a:cubicBezTo>
                    <a:pt x="558197" y="863139"/>
                    <a:pt x="437891" y="1072487"/>
                    <a:pt x="254910" y="1196107"/>
                  </a:cubicBezTo>
                  <a:lnTo>
                    <a:pt x="157388" y="1249041"/>
                  </a:lnTo>
                  <a:lnTo>
                    <a:pt x="105058" y="1140408"/>
                  </a:lnTo>
                  <a:cubicBezTo>
                    <a:pt x="37408" y="980468"/>
                    <a:pt x="0" y="804622"/>
                    <a:pt x="0" y="620040"/>
                  </a:cubicBezTo>
                  <a:cubicBezTo>
                    <a:pt x="0" y="435457"/>
                    <a:pt x="37408" y="259612"/>
                    <a:pt x="105058" y="99672"/>
                  </a:cubicBezTo>
                  <a:lnTo>
                    <a:pt x="153071"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2" name="Freeform: Shape 97">
              <a:extLst>
                <a:ext uri="{FF2B5EF4-FFF2-40B4-BE49-F238E27FC236}">
                  <a16:creationId xmlns:a16="http://schemas.microsoft.com/office/drawing/2014/main" id="{0FDEBF7A-A610-4E65-B186-3263DFE18080}"/>
                </a:ext>
              </a:extLst>
            </p:cNvPr>
            <p:cNvSpPr/>
            <p:nvPr/>
          </p:nvSpPr>
          <p:spPr>
            <a:xfrm>
              <a:off x="6880700" y="2963356"/>
              <a:ext cx="552167" cy="1243851"/>
            </a:xfrm>
            <a:custGeom>
              <a:avLst/>
              <a:gdLst>
                <a:gd name="connsiteX0" fmla="*/ 400346 w 552167"/>
                <a:gd name="connsiteY0" fmla="*/ 0 h 1243851"/>
                <a:gd name="connsiteX1" fmla="*/ 447109 w 552167"/>
                <a:gd name="connsiteY1" fmla="*/ 97077 h 1243851"/>
                <a:gd name="connsiteX2" fmla="*/ 552167 w 552167"/>
                <a:gd name="connsiteY2" fmla="*/ 617445 h 1243851"/>
                <a:gd name="connsiteX3" fmla="*/ 447109 w 552167"/>
                <a:gd name="connsiteY3" fmla="*/ 1137813 h 1243851"/>
                <a:gd name="connsiteX4" fmla="*/ 396029 w 552167"/>
                <a:gd name="connsiteY4" fmla="*/ 1243851 h 1243851"/>
                <a:gd name="connsiteX5" fmla="*/ 303287 w 552167"/>
                <a:gd name="connsiteY5" fmla="*/ 1193512 h 1243851"/>
                <a:gd name="connsiteX6" fmla="*/ 0 w 552167"/>
                <a:gd name="connsiteY6" fmla="*/ 623097 h 1243851"/>
                <a:gd name="connsiteX7" fmla="*/ 303287 w 552167"/>
                <a:gd name="connsiteY7" fmla="*/ 52682 h 1243851"/>
                <a:gd name="connsiteX8" fmla="*/ 400346 w 552167"/>
                <a:gd name="connsiteY8" fmla="*/ 0 h 124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2167" h="1243851">
                  <a:moveTo>
                    <a:pt x="400346" y="0"/>
                  </a:moveTo>
                  <a:lnTo>
                    <a:pt x="447109" y="97077"/>
                  </a:lnTo>
                  <a:cubicBezTo>
                    <a:pt x="514759" y="257017"/>
                    <a:pt x="552167" y="432862"/>
                    <a:pt x="552167" y="617445"/>
                  </a:cubicBezTo>
                  <a:cubicBezTo>
                    <a:pt x="552167" y="802027"/>
                    <a:pt x="514759" y="977873"/>
                    <a:pt x="447109" y="1137813"/>
                  </a:cubicBezTo>
                  <a:lnTo>
                    <a:pt x="396029" y="1243851"/>
                  </a:lnTo>
                  <a:lnTo>
                    <a:pt x="303287" y="1193512"/>
                  </a:lnTo>
                  <a:cubicBezTo>
                    <a:pt x="120306" y="1069892"/>
                    <a:pt x="0" y="860544"/>
                    <a:pt x="0" y="623097"/>
                  </a:cubicBezTo>
                  <a:cubicBezTo>
                    <a:pt x="0" y="385650"/>
                    <a:pt x="120306" y="176302"/>
                    <a:pt x="303287" y="52682"/>
                  </a:cubicBezTo>
                  <a:lnTo>
                    <a:pt x="40034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3" name="Freeform: Shape 98">
              <a:extLst>
                <a:ext uri="{FF2B5EF4-FFF2-40B4-BE49-F238E27FC236}">
                  <a16:creationId xmlns:a16="http://schemas.microsoft.com/office/drawing/2014/main" id="{8AFB14B8-078A-4BBA-A2E8-F3A2C8240531}"/>
                </a:ext>
              </a:extLst>
            </p:cNvPr>
            <p:cNvSpPr/>
            <p:nvPr/>
          </p:nvSpPr>
          <p:spPr>
            <a:xfrm>
              <a:off x="4975751" y="4190460"/>
              <a:ext cx="1073782" cy="724672"/>
            </a:xfrm>
            <a:custGeom>
              <a:avLst/>
              <a:gdLst>
                <a:gd name="connsiteX0" fmla="*/ 385885 w 1073782"/>
                <a:gd name="connsiteY0" fmla="*/ 0 h 724672"/>
                <a:gd name="connsiteX1" fmla="*/ 1073782 w 1073782"/>
                <a:gd name="connsiteY1" fmla="*/ 687897 h 724672"/>
                <a:gd name="connsiteX2" fmla="*/ 1070074 w 1073782"/>
                <a:gd name="connsiteY2" fmla="*/ 724672 h 724672"/>
                <a:gd name="connsiteX3" fmla="*/ 983563 w 1073782"/>
                <a:gd name="connsiteY3" fmla="*/ 720303 h 724672"/>
                <a:gd name="connsiteX4" fmla="*/ 11701 w 1073782"/>
                <a:gd name="connsiteY4" fmla="*/ 137794 h 724672"/>
                <a:gd name="connsiteX5" fmla="*/ 0 w 1073782"/>
                <a:gd name="connsiteY5" fmla="*/ 118534 h 724672"/>
                <a:gd name="connsiteX6" fmla="*/ 1275 w 1073782"/>
                <a:gd name="connsiteY6" fmla="*/ 117482 h 724672"/>
                <a:gd name="connsiteX7" fmla="*/ 385885 w 1073782"/>
                <a:gd name="connsiteY7" fmla="*/ 0 h 72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782" h="724672">
                  <a:moveTo>
                    <a:pt x="385885" y="0"/>
                  </a:moveTo>
                  <a:cubicBezTo>
                    <a:pt x="765800" y="0"/>
                    <a:pt x="1073782" y="307982"/>
                    <a:pt x="1073782" y="687897"/>
                  </a:cubicBezTo>
                  <a:lnTo>
                    <a:pt x="1070074" y="724672"/>
                  </a:lnTo>
                  <a:lnTo>
                    <a:pt x="983563" y="720303"/>
                  </a:lnTo>
                  <a:cubicBezTo>
                    <a:pt x="579090" y="679227"/>
                    <a:pt x="227920" y="457842"/>
                    <a:pt x="11701" y="137794"/>
                  </a:cubicBezTo>
                  <a:lnTo>
                    <a:pt x="0" y="118534"/>
                  </a:lnTo>
                  <a:lnTo>
                    <a:pt x="1275" y="117482"/>
                  </a:lnTo>
                  <a:cubicBezTo>
                    <a:pt x="111064" y="43310"/>
                    <a:pt x="243417" y="0"/>
                    <a:pt x="385885"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4" name="Freeform: Shape 99">
              <a:extLst>
                <a:ext uri="{FF2B5EF4-FFF2-40B4-BE49-F238E27FC236}">
                  <a16:creationId xmlns:a16="http://schemas.microsoft.com/office/drawing/2014/main" id="{0A5A14AA-4D12-40E0-A62D-5C6D06C35ACC}"/>
                </a:ext>
              </a:extLst>
            </p:cNvPr>
            <p:cNvSpPr/>
            <p:nvPr/>
          </p:nvSpPr>
          <p:spPr>
            <a:xfrm>
              <a:off x="6189788" y="4190460"/>
              <a:ext cx="1038363" cy="722294"/>
            </a:xfrm>
            <a:custGeom>
              <a:avLst/>
              <a:gdLst>
                <a:gd name="connsiteX0" fmla="*/ 687897 w 1038363"/>
                <a:gd name="connsiteY0" fmla="*/ 0 h 722294"/>
                <a:gd name="connsiteX1" fmla="*/ 955658 w 1038363"/>
                <a:gd name="connsiteY1" fmla="*/ 54058 h 722294"/>
                <a:gd name="connsiteX2" fmla="*/ 1038363 w 1038363"/>
                <a:gd name="connsiteY2" fmla="*/ 98949 h 722294"/>
                <a:gd name="connsiteX3" fmla="*/ 1014763 w 1038363"/>
                <a:gd name="connsiteY3" fmla="*/ 137794 h 722294"/>
                <a:gd name="connsiteX4" fmla="*/ 42901 w 1038363"/>
                <a:gd name="connsiteY4" fmla="*/ 720303 h 722294"/>
                <a:gd name="connsiteX5" fmla="*/ 3468 w 1038363"/>
                <a:gd name="connsiteY5" fmla="*/ 722294 h 722294"/>
                <a:gd name="connsiteX6" fmla="*/ 0 w 1038363"/>
                <a:gd name="connsiteY6" fmla="*/ 687897 h 722294"/>
                <a:gd name="connsiteX7" fmla="*/ 687897 w 1038363"/>
                <a:gd name="connsiteY7" fmla="*/ 0 h 722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8363" h="722294">
                  <a:moveTo>
                    <a:pt x="687897" y="0"/>
                  </a:moveTo>
                  <a:cubicBezTo>
                    <a:pt x="782876" y="0"/>
                    <a:pt x="873359" y="19249"/>
                    <a:pt x="955658" y="54058"/>
                  </a:cubicBezTo>
                  <a:lnTo>
                    <a:pt x="1038363" y="98949"/>
                  </a:lnTo>
                  <a:lnTo>
                    <a:pt x="1014763" y="137794"/>
                  </a:lnTo>
                  <a:cubicBezTo>
                    <a:pt x="798544" y="457842"/>
                    <a:pt x="447374" y="679227"/>
                    <a:pt x="42901" y="720303"/>
                  </a:cubicBezTo>
                  <a:lnTo>
                    <a:pt x="3468" y="722294"/>
                  </a:lnTo>
                  <a:lnTo>
                    <a:pt x="0" y="687897"/>
                  </a:lnTo>
                  <a:cubicBezTo>
                    <a:pt x="0" y="307982"/>
                    <a:pt x="307982" y="0"/>
                    <a:pt x="687897"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pic>
          <p:nvPicPr>
            <p:cNvPr id="25" name="Graphic 100" descr="Atom">
              <a:extLst>
                <a:ext uri="{FF2B5EF4-FFF2-40B4-BE49-F238E27FC236}">
                  <a16:creationId xmlns:a16="http://schemas.microsoft.com/office/drawing/2014/main" id="{C66BA63E-1A0A-4057-8602-062BBBDFA1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5419767" y="2905419"/>
              <a:ext cx="1358496" cy="1358496"/>
            </a:xfrm>
            <a:prstGeom prst="rect">
              <a:avLst/>
            </a:prstGeom>
          </p:spPr>
        </p:pic>
      </p:grpSp>
      <p:sp>
        <p:nvSpPr>
          <p:cNvPr id="27" name="TextBox 26">
            <a:extLst>
              <a:ext uri="{FF2B5EF4-FFF2-40B4-BE49-F238E27FC236}">
                <a16:creationId xmlns:a16="http://schemas.microsoft.com/office/drawing/2014/main" id="{2B36F92F-0B6D-41D1-9C29-29CFFCEA255E}"/>
              </a:ext>
            </a:extLst>
          </p:cNvPr>
          <p:cNvSpPr txBox="1"/>
          <p:nvPr/>
        </p:nvSpPr>
        <p:spPr>
          <a:xfrm>
            <a:off x="7096303" y="2015397"/>
            <a:ext cx="1925752" cy="400110"/>
          </a:xfrm>
          <a:prstGeom prst="rect">
            <a:avLst/>
          </a:prstGeom>
          <a:noFill/>
        </p:spPr>
        <p:txBody>
          <a:bodyPr wrap="square" lIns="0" rIns="0" rtlCol="0" anchor="b">
            <a:spAutoFit/>
          </a:bodyPr>
          <a:lstStyle/>
          <a:p>
            <a:r>
              <a:rPr lang="en-US" sz="2000" b="1" dirty="0" smtClean="0">
                <a:solidFill>
                  <a:srgbClr val="606060"/>
                </a:solidFill>
              </a:rPr>
              <a:t>Data Prep</a:t>
            </a:r>
            <a:endParaRPr lang="en-US" sz="2000" b="1" dirty="0">
              <a:solidFill>
                <a:srgbClr val="606060"/>
              </a:solidFill>
            </a:endParaRPr>
          </a:p>
        </p:txBody>
      </p:sp>
      <p:sp>
        <p:nvSpPr>
          <p:cNvPr id="30" name="TextBox 29">
            <a:extLst>
              <a:ext uri="{FF2B5EF4-FFF2-40B4-BE49-F238E27FC236}">
                <a16:creationId xmlns:a16="http://schemas.microsoft.com/office/drawing/2014/main" id="{31A009B0-DA40-4745-BA67-122369A2E7BF}"/>
              </a:ext>
            </a:extLst>
          </p:cNvPr>
          <p:cNvSpPr txBox="1"/>
          <p:nvPr/>
        </p:nvSpPr>
        <p:spPr>
          <a:xfrm>
            <a:off x="6813393" y="3670562"/>
            <a:ext cx="2202816" cy="400110"/>
          </a:xfrm>
          <a:prstGeom prst="rect">
            <a:avLst/>
          </a:prstGeom>
          <a:noFill/>
        </p:spPr>
        <p:txBody>
          <a:bodyPr wrap="square" lIns="0" rIns="0" rtlCol="0" anchor="b">
            <a:spAutoFit/>
          </a:bodyPr>
          <a:lstStyle/>
          <a:p>
            <a:r>
              <a:rPr lang="en-US" sz="2000" b="1" dirty="0" smtClean="0">
                <a:solidFill>
                  <a:srgbClr val="808080"/>
                </a:solidFill>
              </a:rPr>
              <a:t>Model Planning</a:t>
            </a:r>
            <a:endParaRPr lang="en-US" sz="2000" b="1" dirty="0">
              <a:solidFill>
                <a:srgbClr val="808080"/>
              </a:solidFill>
            </a:endParaRPr>
          </a:p>
        </p:txBody>
      </p:sp>
      <p:sp>
        <p:nvSpPr>
          <p:cNvPr id="33" name="TextBox 32">
            <a:extLst>
              <a:ext uri="{FF2B5EF4-FFF2-40B4-BE49-F238E27FC236}">
                <a16:creationId xmlns:a16="http://schemas.microsoft.com/office/drawing/2014/main" id="{1155821B-BC7F-490E-A197-3D972950EC63}"/>
              </a:ext>
            </a:extLst>
          </p:cNvPr>
          <p:cNvSpPr txBox="1"/>
          <p:nvPr/>
        </p:nvSpPr>
        <p:spPr>
          <a:xfrm>
            <a:off x="520183" y="2015395"/>
            <a:ext cx="1925752" cy="400110"/>
          </a:xfrm>
          <a:prstGeom prst="rect">
            <a:avLst/>
          </a:prstGeom>
          <a:noFill/>
        </p:spPr>
        <p:txBody>
          <a:bodyPr wrap="square" lIns="0" rIns="0" rtlCol="0" anchor="b">
            <a:spAutoFit/>
          </a:bodyPr>
          <a:lstStyle/>
          <a:p>
            <a:pPr algn="r"/>
            <a:r>
              <a:rPr lang="en-US" sz="2000" b="1" dirty="0" smtClean="0">
                <a:solidFill>
                  <a:srgbClr val="70AD47"/>
                </a:solidFill>
              </a:rPr>
              <a:t>Communication</a:t>
            </a:r>
            <a:endParaRPr lang="en-US" sz="2000" b="1" dirty="0">
              <a:solidFill>
                <a:srgbClr val="70AD47"/>
              </a:solidFill>
            </a:endParaRPr>
          </a:p>
        </p:txBody>
      </p:sp>
      <p:sp>
        <p:nvSpPr>
          <p:cNvPr id="36" name="TextBox 35">
            <a:extLst>
              <a:ext uri="{FF2B5EF4-FFF2-40B4-BE49-F238E27FC236}">
                <a16:creationId xmlns:a16="http://schemas.microsoft.com/office/drawing/2014/main" id="{71A2A2BD-1EF1-4061-B46A-856312269B88}"/>
              </a:ext>
            </a:extLst>
          </p:cNvPr>
          <p:cNvSpPr txBox="1"/>
          <p:nvPr/>
        </p:nvSpPr>
        <p:spPr>
          <a:xfrm>
            <a:off x="371612" y="3670562"/>
            <a:ext cx="2202816" cy="400110"/>
          </a:xfrm>
          <a:prstGeom prst="rect">
            <a:avLst/>
          </a:prstGeom>
          <a:noFill/>
        </p:spPr>
        <p:txBody>
          <a:bodyPr wrap="square" lIns="0" rIns="0" rtlCol="0" anchor="b">
            <a:spAutoFit/>
          </a:bodyPr>
          <a:lstStyle/>
          <a:p>
            <a:pPr algn="r"/>
            <a:r>
              <a:rPr lang="en-US" sz="2000" b="1" dirty="0" smtClean="0">
                <a:solidFill>
                  <a:srgbClr val="848484"/>
                </a:solidFill>
              </a:rPr>
              <a:t>Model Building</a:t>
            </a:r>
            <a:endParaRPr lang="en-US" sz="2000" b="1" dirty="0">
              <a:solidFill>
                <a:srgbClr val="848484"/>
              </a:solidFill>
            </a:endParaRPr>
          </a:p>
        </p:txBody>
      </p:sp>
      <p:sp>
        <p:nvSpPr>
          <p:cNvPr id="39" name="TextBox 38">
            <a:extLst>
              <a:ext uri="{FF2B5EF4-FFF2-40B4-BE49-F238E27FC236}">
                <a16:creationId xmlns:a16="http://schemas.microsoft.com/office/drawing/2014/main" id="{2DD2DA70-3A55-48BE-A795-E2EDE191C194}"/>
              </a:ext>
            </a:extLst>
          </p:cNvPr>
          <p:cNvSpPr txBox="1"/>
          <p:nvPr/>
        </p:nvSpPr>
        <p:spPr>
          <a:xfrm>
            <a:off x="6819239" y="514121"/>
            <a:ext cx="2202816" cy="400110"/>
          </a:xfrm>
          <a:prstGeom prst="rect">
            <a:avLst/>
          </a:prstGeom>
          <a:noFill/>
        </p:spPr>
        <p:txBody>
          <a:bodyPr wrap="square" lIns="0" rIns="0" rtlCol="0" anchor="b">
            <a:spAutoFit/>
          </a:bodyPr>
          <a:lstStyle/>
          <a:p>
            <a:r>
              <a:rPr lang="en-US" sz="2000" b="1" dirty="0" smtClean="0">
                <a:solidFill>
                  <a:srgbClr val="8F8F8F"/>
                </a:solidFill>
              </a:rPr>
              <a:t>Discovery</a:t>
            </a:r>
            <a:endParaRPr lang="en-US" sz="2000" b="1" dirty="0">
              <a:solidFill>
                <a:srgbClr val="8F8F8F"/>
              </a:solidFill>
            </a:endParaRPr>
          </a:p>
        </p:txBody>
      </p:sp>
      <p:sp>
        <p:nvSpPr>
          <p:cNvPr id="42" name="TextBox 41">
            <a:extLst>
              <a:ext uri="{FF2B5EF4-FFF2-40B4-BE49-F238E27FC236}">
                <a16:creationId xmlns:a16="http://schemas.microsoft.com/office/drawing/2014/main" id="{0B14EBD7-6035-4941-8910-C11BBBA471BF}"/>
              </a:ext>
            </a:extLst>
          </p:cNvPr>
          <p:cNvSpPr txBox="1"/>
          <p:nvPr/>
        </p:nvSpPr>
        <p:spPr>
          <a:xfrm>
            <a:off x="894721" y="594461"/>
            <a:ext cx="1965132" cy="400109"/>
          </a:xfrm>
          <a:prstGeom prst="rect">
            <a:avLst/>
          </a:prstGeom>
          <a:noFill/>
        </p:spPr>
        <p:txBody>
          <a:bodyPr wrap="square" lIns="0" rIns="0" rtlCol="0" anchor="b">
            <a:spAutoFit/>
          </a:bodyPr>
          <a:lstStyle/>
          <a:p>
            <a:pPr algn="r"/>
            <a:r>
              <a:rPr lang="en-US" sz="2000" b="1" dirty="0" smtClean="0">
                <a:solidFill>
                  <a:srgbClr val="575757"/>
                </a:solidFill>
              </a:rPr>
              <a:t>Operation</a:t>
            </a:r>
            <a:endParaRPr lang="en-US" sz="2000" b="1" dirty="0">
              <a:solidFill>
                <a:srgbClr val="575757"/>
              </a:solidFill>
            </a:endParaRPr>
          </a:p>
        </p:txBody>
      </p:sp>
      <p:grpSp>
        <p:nvGrpSpPr>
          <p:cNvPr id="47" name="Group 46"/>
          <p:cNvGrpSpPr/>
          <p:nvPr/>
        </p:nvGrpSpPr>
        <p:grpSpPr>
          <a:xfrm>
            <a:off x="7135731" y="942804"/>
            <a:ext cx="1694580" cy="522010"/>
            <a:chOff x="6862070" y="928088"/>
            <a:chExt cx="1694580" cy="522010"/>
          </a:xfrm>
        </p:grpSpPr>
        <p:pic>
          <p:nvPicPr>
            <p:cNvPr id="3" name="Picture 2"/>
            <p:cNvPicPr>
              <a:picLocks noChangeAspect="1"/>
            </p:cNvPicPr>
            <p:nvPr/>
          </p:nvPicPr>
          <p:blipFill>
            <a:blip r:embed="rId5">
              <a:grayscl/>
            </a:blip>
            <a:stretch>
              <a:fillRect/>
            </a:stretch>
          </p:blipFill>
          <p:spPr>
            <a:xfrm>
              <a:off x="7461710" y="954798"/>
              <a:ext cx="485775" cy="495300"/>
            </a:xfrm>
            <a:prstGeom prst="rect">
              <a:avLst/>
            </a:prstGeom>
          </p:spPr>
        </p:pic>
        <p:pic>
          <p:nvPicPr>
            <p:cNvPr id="44" name="Picture 43"/>
            <p:cNvPicPr>
              <a:picLocks noChangeAspect="1"/>
            </p:cNvPicPr>
            <p:nvPr/>
          </p:nvPicPr>
          <p:blipFill>
            <a:blip r:embed="rId6">
              <a:grayscl/>
            </a:blip>
            <a:stretch>
              <a:fillRect/>
            </a:stretch>
          </p:blipFill>
          <p:spPr>
            <a:xfrm>
              <a:off x="6862070" y="928088"/>
              <a:ext cx="485775" cy="514350"/>
            </a:xfrm>
            <a:prstGeom prst="rect">
              <a:avLst/>
            </a:prstGeom>
          </p:spPr>
        </p:pic>
        <p:pic>
          <p:nvPicPr>
            <p:cNvPr id="45" name="Picture 44"/>
            <p:cNvPicPr>
              <a:picLocks noChangeAspect="1"/>
            </p:cNvPicPr>
            <p:nvPr/>
          </p:nvPicPr>
          <p:blipFill>
            <a:blip r:embed="rId7">
              <a:grayscl/>
            </a:blip>
            <a:stretch>
              <a:fillRect/>
            </a:stretch>
          </p:blipFill>
          <p:spPr>
            <a:xfrm>
              <a:off x="8061350" y="954798"/>
              <a:ext cx="495300" cy="495300"/>
            </a:xfrm>
            <a:prstGeom prst="rect">
              <a:avLst/>
            </a:prstGeom>
          </p:spPr>
        </p:pic>
      </p:grpSp>
      <p:grpSp>
        <p:nvGrpSpPr>
          <p:cNvPr id="56" name="Group 55"/>
          <p:cNvGrpSpPr/>
          <p:nvPr/>
        </p:nvGrpSpPr>
        <p:grpSpPr>
          <a:xfrm>
            <a:off x="7171851" y="2528851"/>
            <a:ext cx="1094940" cy="495300"/>
            <a:chOff x="7667151" y="2470858"/>
            <a:chExt cx="1094940" cy="495300"/>
          </a:xfrm>
        </p:grpSpPr>
        <p:pic>
          <p:nvPicPr>
            <p:cNvPr id="49" name="Picture 48"/>
            <p:cNvPicPr>
              <a:picLocks noChangeAspect="1"/>
            </p:cNvPicPr>
            <p:nvPr/>
          </p:nvPicPr>
          <p:blipFill>
            <a:blip r:embed="rId5">
              <a:grayscl/>
            </a:blip>
            <a:stretch>
              <a:fillRect/>
            </a:stretch>
          </p:blipFill>
          <p:spPr>
            <a:xfrm>
              <a:off x="7667151" y="2470858"/>
              <a:ext cx="485775" cy="495300"/>
            </a:xfrm>
            <a:prstGeom prst="rect">
              <a:avLst/>
            </a:prstGeom>
          </p:spPr>
        </p:pic>
        <p:pic>
          <p:nvPicPr>
            <p:cNvPr id="51" name="Picture 50"/>
            <p:cNvPicPr>
              <a:picLocks noChangeAspect="1"/>
            </p:cNvPicPr>
            <p:nvPr/>
          </p:nvPicPr>
          <p:blipFill>
            <a:blip r:embed="rId7">
              <a:grayscl/>
            </a:blip>
            <a:stretch>
              <a:fillRect/>
            </a:stretch>
          </p:blipFill>
          <p:spPr>
            <a:xfrm>
              <a:off x="8266791" y="2470858"/>
              <a:ext cx="495300" cy="495300"/>
            </a:xfrm>
            <a:prstGeom prst="rect">
              <a:avLst/>
            </a:prstGeom>
          </p:spPr>
        </p:pic>
      </p:grpSp>
      <p:grpSp>
        <p:nvGrpSpPr>
          <p:cNvPr id="61" name="Group 60"/>
          <p:cNvGrpSpPr/>
          <p:nvPr/>
        </p:nvGrpSpPr>
        <p:grpSpPr>
          <a:xfrm>
            <a:off x="1321139" y="2456256"/>
            <a:ext cx="1085415" cy="522010"/>
            <a:chOff x="751356" y="2379163"/>
            <a:chExt cx="1085415" cy="522010"/>
          </a:xfrm>
        </p:grpSpPr>
        <p:pic>
          <p:nvPicPr>
            <p:cNvPr id="58" name="Picture 57"/>
            <p:cNvPicPr>
              <a:picLocks noChangeAspect="1"/>
            </p:cNvPicPr>
            <p:nvPr/>
          </p:nvPicPr>
          <p:blipFill>
            <a:blip r:embed="rId5"/>
            <a:stretch>
              <a:fillRect/>
            </a:stretch>
          </p:blipFill>
          <p:spPr>
            <a:xfrm>
              <a:off x="1350996" y="2405873"/>
              <a:ext cx="485775" cy="495300"/>
            </a:xfrm>
            <a:prstGeom prst="rect">
              <a:avLst/>
            </a:prstGeom>
          </p:spPr>
        </p:pic>
        <p:pic>
          <p:nvPicPr>
            <p:cNvPr id="59" name="Picture 58"/>
            <p:cNvPicPr>
              <a:picLocks noChangeAspect="1"/>
            </p:cNvPicPr>
            <p:nvPr/>
          </p:nvPicPr>
          <p:blipFill>
            <a:blip r:embed="rId6"/>
            <a:stretch>
              <a:fillRect/>
            </a:stretch>
          </p:blipFill>
          <p:spPr>
            <a:xfrm>
              <a:off x="751356" y="2379163"/>
              <a:ext cx="485775" cy="514350"/>
            </a:xfrm>
            <a:prstGeom prst="rect">
              <a:avLst/>
            </a:prstGeom>
          </p:spPr>
        </p:pic>
      </p:grpSp>
      <p:grpSp>
        <p:nvGrpSpPr>
          <p:cNvPr id="62" name="Group 61"/>
          <p:cNvGrpSpPr/>
          <p:nvPr/>
        </p:nvGrpSpPr>
        <p:grpSpPr>
          <a:xfrm>
            <a:off x="1764153" y="1040654"/>
            <a:ext cx="1094940" cy="495300"/>
            <a:chOff x="7667151" y="2470858"/>
            <a:chExt cx="1094940" cy="495300"/>
          </a:xfrm>
        </p:grpSpPr>
        <p:pic>
          <p:nvPicPr>
            <p:cNvPr id="63" name="Picture 62"/>
            <p:cNvPicPr>
              <a:picLocks noChangeAspect="1"/>
            </p:cNvPicPr>
            <p:nvPr/>
          </p:nvPicPr>
          <p:blipFill>
            <a:blip r:embed="rId5">
              <a:grayscl/>
            </a:blip>
            <a:stretch>
              <a:fillRect/>
            </a:stretch>
          </p:blipFill>
          <p:spPr>
            <a:xfrm>
              <a:off x="7667151" y="2470858"/>
              <a:ext cx="485775" cy="495300"/>
            </a:xfrm>
            <a:prstGeom prst="rect">
              <a:avLst/>
            </a:prstGeom>
          </p:spPr>
        </p:pic>
        <p:pic>
          <p:nvPicPr>
            <p:cNvPr id="64" name="Picture 63"/>
            <p:cNvPicPr>
              <a:picLocks noChangeAspect="1"/>
            </p:cNvPicPr>
            <p:nvPr/>
          </p:nvPicPr>
          <p:blipFill>
            <a:blip r:embed="rId7">
              <a:grayscl/>
            </a:blip>
            <a:stretch>
              <a:fillRect/>
            </a:stretch>
          </p:blipFill>
          <p:spPr>
            <a:xfrm>
              <a:off x="8266791" y="2470858"/>
              <a:ext cx="495300" cy="495300"/>
            </a:xfrm>
            <a:prstGeom prst="rect">
              <a:avLst/>
            </a:prstGeom>
          </p:spPr>
        </p:pic>
      </p:grpSp>
      <p:pic>
        <p:nvPicPr>
          <p:cNvPr id="2" name="Picture 1"/>
          <p:cNvPicPr>
            <a:picLocks noChangeAspect="1"/>
          </p:cNvPicPr>
          <p:nvPr/>
        </p:nvPicPr>
        <p:blipFill>
          <a:blip r:embed="rId8">
            <a:extLst>
              <a:ext uri="{BEBA8EAE-BF5A-486C-A8C5-ECC9F3942E4B}">
                <a14:imgProps xmlns:a14="http://schemas.microsoft.com/office/drawing/2010/main">
                  <a14:imgLayer r:embed="rId9">
                    <a14:imgEffect>
                      <a14:saturation sat="0"/>
                    </a14:imgEffect>
                  </a14:imgLayer>
                </a14:imgProps>
              </a:ext>
            </a:extLst>
          </a:blip>
          <a:stretch>
            <a:fillRect/>
          </a:stretch>
        </p:blipFill>
        <p:spPr>
          <a:xfrm>
            <a:off x="3193954" y="683679"/>
            <a:ext cx="3670110" cy="4078577"/>
          </a:xfrm>
          <a:prstGeom prst="rect">
            <a:avLst/>
          </a:prstGeom>
        </p:spPr>
      </p:pic>
    </p:spTree>
    <p:extLst>
      <p:ext uri="{BB962C8B-B14F-4D97-AF65-F5344CB8AC3E}">
        <p14:creationId xmlns:p14="http://schemas.microsoft.com/office/powerpoint/2010/main" val="40878576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1134311" y="1167561"/>
            <a:ext cx="7602366" cy="3263504"/>
          </a:xfrm>
        </p:spPr>
        <p:txBody>
          <a:bodyPr>
            <a:noAutofit/>
          </a:bodyPr>
          <a:lstStyle/>
          <a:p>
            <a:r>
              <a:rPr lang="en-US" sz="2000" b="0" dirty="0">
                <a:latin typeface="Garamond" panose="02020404030301010803" pitchFamily="18" charset="0"/>
              </a:rPr>
              <a:t>In predictive analytics, various algorithms are deployed to mine </a:t>
            </a:r>
            <a:r>
              <a:rPr lang="en-US" sz="2000" b="0" dirty="0" smtClean="0">
                <a:latin typeface="Garamond" panose="02020404030301010803" pitchFamily="18" charset="0"/>
              </a:rPr>
              <a:t>data to find </a:t>
            </a:r>
            <a:r>
              <a:rPr lang="en-US" sz="2000" b="0" dirty="0">
                <a:latin typeface="Garamond" panose="02020404030301010803" pitchFamily="18" charset="0"/>
              </a:rPr>
              <a:t>patterns </a:t>
            </a:r>
            <a:r>
              <a:rPr lang="en-US" sz="2000" b="0" dirty="0" smtClean="0">
                <a:latin typeface="Garamond" panose="02020404030301010803" pitchFamily="18" charset="0"/>
              </a:rPr>
              <a:t>with </a:t>
            </a:r>
            <a:r>
              <a:rPr lang="en-US" sz="2000" b="0" dirty="0">
                <a:latin typeface="Garamond" panose="02020404030301010803" pitchFamily="18" charset="0"/>
              </a:rPr>
              <a:t>the goal making predictions. </a:t>
            </a:r>
          </a:p>
          <a:p>
            <a:endParaRPr lang="en-US" sz="2000" b="0" dirty="0">
              <a:latin typeface="Garamond" panose="02020404030301010803" pitchFamily="18" charset="0"/>
            </a:endParaRPr>
          </a:p>
          <a:p>
            <a:r>
              <a:rPr lang="en-US" sz="2000" b="0" dirty="0" smtClean="0">
                <a:latin typeface="Garamond" panose="02020404030301010803" pitchFamily="18" charset="0"/>
              </a:rPr>
              <a:t>Predictive analytics systems deploy more complex algorithms and are more computationally intensive</a:t>
            </a:r>
          </a:p>
          <a:p>
            <a:endParaRPr lang="en-US" sz="2000" b="0" dirty="0" smtClean="0">
              <a:latin typeface="Garamond" panose="02020404030301010803" pitchFamily="18" charset="0"/>
            </a:endParaRPr>
          </a:p>
          <a:p>
            <a:r>
              <a:rPr lang="en-US" sz="2000" b="0" dirty="0">
                <a:latin typeface="Garamond" panose="02020404030301010803" pitchFamily="18" charset="0"/>
              </a:rPr>
              <a:t>In Predictive </a:t>
            </a:r>
            <a:r>
              <a:rPr lang="en-US" sz="2000" b="0" dirty="0" smtClean="0">
                <a:latin typeface="Garamond" panose="02020404030301010803" pitchFamily="18" charset="0"/>
              </a:rPr>
              <a:t>Analytics systems the focus is in predicting the future as opposed to describing what has happened in the past which is the </a:t>
            </a:r>
            <a:r>
              <a:rPr lang="en-US" sz="2000" b="0" dirty="0" err="1" smtClean="0">
                <a:latin typeface="Garamond" panose="02020404030301010803" pitchFamily="18" charset="0"/>
              </a:rPr>
              <a:t>focous</a:t>
            </a:r>
            <a:r>
              <a:rPr lang="en-US" sz="2000" b="0" dirty="0" smtClean="0">
                <a:latin typeface="Garamond" panose="02020404030301010803" pitchFamily="18" charset="0"/>
              </a:rPr>
              <a:t> of BI systems.    </a:t>
            </a:r>
          </a:p>
          <a:p>
            <a:pPr marL="0" indent="0">
              <a:buNone/>
            </a:pPr>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sp>
        <p:nvSpPr>
          <p:cNvPr id="3" name="TextBox 2"/>
          <p:cNvSpPr txBox="1"/>
          <p:nvPr/>
        </p:nvSpPr>
        <p:spPr>
          <a:xfrm>
            <a:off x="0" y="0"/>
            <a:ext cx="9144000" cy="4718649"/>
          </a:xfrm>
          <a:prstGeom prst="rect">
            <a:avLst/>
          </a:prstGeom>
          <a:solidFill>
            <a:schemeClr val="tx1"/>
          </a:solidFill>
        </p:spPr>
        <p:txBody>
          <a:bodyPr wrap="square" rtlCol="0">
            <a:spAutoFit/>
          </a:bodyPr>
          <a:lstStyle/>
          <a:p>
            <a:endParaRPr lang="en-US" dirty="0"/>
          </a:p>
        </p:txBody>
      </p:sp>
      <p:sp>
        <p:nvSpPr>
          <p:cNvPr id="2" name="Title 1"/>
          <p:cNvSpPr>
            <a:spLocks noGrp="1"/>
          </p:cNvSpPr>
          <p:nvPr>
            <p:ph type="title"/>
          </p:nvPr>
        </p:nvSpPr>
        <p:spPr>
          <a:xfrm>
            <a:off x="280515" y="420307"/>
            <a:ext cx="8582970" cy="3998803"/>
          </a:xfrm>
          <a:solidFill>
            <a:srgbClr val="000000">
              <a:alpha val="0"/>
            </a:srgbClr>
          </a:solidFill>
        </p:spPr>
        <p:txBody>
          <a:bodyPr>
            <a:normAutofit/>
          </a:bodyPr>
          <a:lstStyle/>
          <a:p>
            <a:pPr algn="ctr"/>
            <a:r>
              <a:rPr lang="en-US" sz="2800" b="0" dirty="0" smtClean="0">
                <a:solidFill>
                  <a:schemeClr val="bg1"/>
                </a:solidFill>
              </a:rPr>
              <a:t>“Data are </a:t>
            </a:r>
            <a:r>
              <a:rPr lang="en-US" sz="2800" b="0" dirty="0">
                <a:solidFill>
                  <a:schemeClr val="bg1"/>
                </a:solidFill>
              </a:rPr>
              <a:t>just summaries of thousands of stories – tell a few of those stories to help make the data meaningful</a:t>
            </a:r>
            <a:r>
              <a:rPr lang="en-US" sz="2800" b="0" dirty="0" smtClean="0">
                <a:solidFill>
                  <a:schemeClr val="bg1"/>
                </a:solidFill>
              </a:rPr>
              <a:t>.”</a:t>
            </a:r>
            <a:br>
              <a:rPr lang="en-US" sz="2800" b="0" dirty="0" smtClean="0">
                <a:solidFill>
                  <a:schemeClr val="bg1"/>
                </a:solidFill>
              </a:rPr>
            </a:br>
            <a:r>
              <a:rPr lang="en-US" sz="2800" b="0" dirty="0">
                <a:solidFill>
                  <a:schemeClr val="bg1"/>
                </a:solidFill>
              </a:rPr>
              <a:t/>
            </a:r>
            <a:br>
              <a:rPr lang="en-US" sz="2800" b="0" dirty="0">
                <a:solidFill>
                  <a:schemeClr val="bg1"/>
                </a:solidFill>
              </a:rPr>
            </a:br>
            <a:r>
              <a:rPr lang="en-US" b="0" dirty="0">
                <a:solidFill>
                  <a:schemeClr val="bg1"/>
                </a:solidFill>
              </a:rPr>
              <a:t>Chip &amp; Dan Heath, Authors of Made to </a:t>
            </a:r>
            <a:r>
              <a:rPr lang="en-US" b="0" dirty="0" smtClean="0">
                <a:solidFill>
                  <a:schemeClr val="bg1"/>
                </a:solidFill>
              </a:rPr>
              <a:t>Stick</a:t>
            </a:r>
            <a:r>
              <a:rPr lang="en-US" b="0" dirty="0">
                <a:solidFill>
                  <a:schemeClr val="bg1"/>
                </a:solidFill>
              </a:rPr>
              <a:t> </a:t>
            </a:r>
            <a:r>
              <a:rPr lang="en-US" sz="3600" b="0" dirty="0">
                <a:solidFill>
                  <a:schemeClr val="bg1"/>
                </a:solidFill>
              </a:rPr>
              <a:t/>
            </a:r>
            <a:br>
              <a:rPr lang="en-US" sz="3600" b="0" dirty="0">
                <a:solidFill>
                  <a:schemeClr val="bg1"/>
                </a:solidFill>
              </a:rPr>
            </a:br>
            <a:r>
              <a:rPr lang="en-US" sz="3600" b="0" dirty="0"/>
              <a:t/>
            </a:r>
            <a:br>
              <a:rPr lang="en-US" sz="3600" b="0" dirty="0"/>
            </a:br>
            <a:r>
              <a:rPr lang="en-US" sz="3200" dirty="0" smtClean="0"/>
              <a:t/>
            </a:r>
            <a:br>
              <a:rPr lang="en-US" sz="3200" dirty="0" smtClean="0"/>
            </a:br>
            <a:endParaRPr lang="en-US" sz="3200" dirty="0"/>
          </a:p>
        </p:txBody>
      </p:sp>
    </p:spTree>
    <p:extLst>
      <p:ext uri="{BB962C8B-B14F-4D97-AF65-F5344CB8AC3E}">
        <p14:creationId xmlns:p14="http://schemas.microsoft.com/office/powerpoint/2010/main" val="13975821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35121" y="231340"/>
            <a:ext cx="6438585" cy="884172"/>
          </a:xfrm>
        </p:spPr>
        <p:txBody>
          <a:bodyPr/>
          <a:lstStyle/>
          <a:p>
            <a:r>
              <a:rPr lang="en-US" dirty="0">
                <a:latin typeface="Garamond" panose="02020404030301010803" pitchFamily="18" charset="0"/>
              </a:rPr>
              <a:t>Step 5: </a:t>
            </a:r>
            <a:r>
              <a:rPr lang="en-US" dirty="0" smtClean="0">
                <a:latin typeface="Garamond" panose="02020404030301010803" pitchFamily="18" charset="0"/>
              </a:rPr>
              <a:t>Communicating Results</a:t>
            </a:r>
            <a:endParaRPr lang="en-US" dirty="0">
              <a:latin typeface="Garamond" panose="02020404030301010803" pitchFamily="18" charset="0"/>
            </a:endParaRPr>
          </a:p>
        </p:txBody>
      </p:sp>
      <p:sp>
        <p:nvSpPr>
          <p:cNvPr id="6" name="Content Placeholder 4"/>
          <p:cNvSpPr>
            <a:spLocks noGrp="1"/>
          </p:cNvSpPr>
          <p:nvPr>
            <p:ph sz="half" idx="1"/>
          </p:nvPr>
        </p:nvSpPr>
        <p:spPr>
          <a:xfrm>
            <a:off x="1729047" y="714895"/>
            <a:ext cx="7120230" cy="3506179"/>
          </a:xfrm>
        </p:spPr>
        <p:txBody>
          <a:bodyPr>
            <a:normAutofit/>
          </a:bodyPr>
          <a:lstStyle/>
          <a:p>
            <a:endParaRPr lang="en-US" sz="1700" b="0" dirty="0"/>
          </a:p>
          <a:p>
            <a:pPr>
              <a:buFont typeface="Wingdings" panose="05000000000000000000" pitchFamily="2" charset="2"/>
              <a:buChar char="§"/>
            </a:pPr>
            <a:endParaRPr lang="en-US" sz="1700" b="0" dirty="0" smtClean="0">
              <a:latin typeface="Garamond" panose="02020404030301010803" pitchFamily="18" charset="0"/>
            </a:endParaRPr>
          </a:p>
          <a:p>
            <a:pPr>
              <a:buFont typeface="Wingdings" panose="05000000000000000000" pitchFamily="2" charset="2"/>
              <a:buChar char="§"/>
            </a:pPr>
            <a:r>
              <a:rPr lang="en-US" sz="2000" b="0" dirty="0">
                <a:latin typeface="Garamond" panose="02020404030301010803" pitchFamily="18" charset="0"/>
              </a:rPr>
              <a:t>Clearly articulate the methodology at </a:t>
            </a:r>
            <a:r>
              <a:rPr lang="en-US" sz="2000" b="0" dirty="0" smtClean="0">
                <a:latin typeface="Garamond" panose="02020404030301010803" pitchFamily="18" charset="0"/>
              </a:rPr>
              <a:t>an appropriate </a:t>
            </a:r>
            <a:r>
              <a:rPr lang="en-US" sz="2000" b="0" dirty="0">
                <a:latin typeface="Garamond" panose="02020404030301010803" pitchFamily="18" charset="0"/>
              </a:rPr>
              <a:t>technical level </a:t>
            </a:r>
            <a:r>
              <a:rPr lang="en-US" sz="2000" b="0" dirty="0" smtClean="0">
                <a:latin typeface="Garamond" panose="02020404030301010803" pitchFamily="18" charset="0"/>
              </a:rPr>
              <a:t>according to the audience </a:t>
            </a:r>
            <a:endParaRPr lang="en-US" sz="2000" b="0" dirty="0">
              <a:latin typeface="Garamond" panose="02020404030301010803" pitchFamily="18" charset="0"/>
            </a:endParaRPr>
          </a:p>
          <a:p>
            <a:pPr>
              <a:buFont typeface="Wingdings" panose="05000000000000000000" pitchFamily="2" charset="2"/>
              <a:buChar char="§"/>
            </a:pPr>
            <a:r>
              <a:rPr lang="en-US" sz="2000" b="0" dirty="0" smtClean="0">
                <a:latin typeface="Garamond" panose="02020404030301010803" pitchFamily="18" charset="0"/>
              </a:rPr>
              <a:t>Interpret results</a:t>
            </a:r>
          </a:p>
          <a:p>
            <a:pPr>
              <a:buFont typeface="Wingdings" panose="05000000000000000000" pitchFamily="2" charset="2"/>
              <a:buChar char="§"/>
            </a:pPr>
            <a:r>
              <a:rPr lang="en-US" sz="2000" b="0" dirty="0" smtClean="0">
                <a:latin typeface="Garamond" panose="02020404030301010803" pitchFamily="18" charset="0"/>
              </a:rPr>
              <a:t>Explain key findings</a:t>
            </a:r>
          </a:p>
          <a:p>
            <a:pPr>
              <a:buFont typeface="Wingdings" panose="05000000000000000000" pitchFamily="2" charset="2"/>
              <a:buChar char="§"/>
            </a:pPr>
            <a:r>
              <a:rPr lang="en-US" sz="2000" b="0" dirty="0" smtClean="0">
                <a:latin typeface="Garamond" panose="02020404030301010803" pitchFamily="18" charset="0"/>
              </a:rPr>
              <a:t>Quantify business value</a:t>
            </a:r>
          </a:p>
          <a:p>
            <a:pPr>
              <a:buFont typeface="Wingdings" panose="05000000000000000000" pitchFamily="2" charset="2"/>
              <a:buChar char="§"/>
            </a:pPr>
            <a:r>
              <a:rPr lang="en-US" sz="2000" b="0" dirty="0" smtClean="0">
                <a:latin typeface="Garamond" panose="02020404030301010803" pitchFamily="18" charset="0"/>
              </a:rPr>
              <a:t>Make </a:t>
            </a:r>
            <a:r>
              <a:rPr lang="en-US" sz="2000" b="0" dirty="0">
                <a:latin typeface="Garamond" panose="02020404030301010803" pitchFamily="18" charset="0"/>
              </a:rPr>
              <a:t>recommendations for future work or improvements to existing </a:t>
            </a:r>
            <a:r>
              <a:rPr lang="en-US" sz="2000" b="0" dirty="0" smtClean="0">
                <a:latin typeface="Garamond" panose="02020404030301010803" pitchFamily="18" charset="0"/>
              </a:rPr>
              <a:t>processes</a:t>
            </a:r>
          </a:p>
          <a:p>
            <a:pPr marL="0" indent="0">
              <a:buNone/>
            </a:pPr>
            <a:endParaRPr lang="en-US" sz="1700" b="0" dirty="0"/>
          </a:p>
          <a:p>
            <a:pPr>
              <a:buFont typeface="Wingdings" panose="05000000000000000000" pitchFamily="2" charset="2"/>
              <a:buChar char="§"/>
            </a:pPr>
            <a:endParaRPr lang="en-US" sz="1700" dirty="0"/>
          </a:p>
          <a:p>
            <a:endParaRPr lang="en-US" sz="1700" dirty="0"/>
          </a:p>
          <a:p>
            <a:endParaRPr lang="en-US" sz="1700" dirty="0" smtClean="0"/>
          </a:p>
          <a:p>
            <a:endParaRPr lang="en-US" sz="1700" dirty="0"/>
          </a:p>
        </p:txBody>
      </p:sp>
      <p:pic>
        <p:nvPicPr>
          <p:cNvPr id="2" name="1_4_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7888" y="4365625"/>
            <a:ext cx="487362" cy="487363"/>
          </a:xfrm>
          <a:prstGeom prst="rect">
            <a:avLst/>
          </a:prstGeom>
        </p:spPr>
      </p:pic>
    </p:spTree>
    <p:extLst>
      <p:ext uri="{BB962C8B-B14F-4D97-AF65-F5344CB8AC3E}">
        <p14:creationId xmlns:p14="http://schemas.microsoft.com/office/powerpoint/2010/main" val="25551703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82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75583" y="-34255"/>
            <a:ext cx="4520720" cy="582632"/>
          </a:xfrm>
        </p:spPr>
        <p:txBody>
          <a:bodyPr>
            <a:normAutofit/>
          </a:bodyPr>
          <a:lstStyle/>
          <a:p>
            <a:pPr algn="ctr"/>
            <a:r>
              <a:rPr lang="en-US" dirty="0" smtClean="0">
                <a:latin typeface="Garamond" panose="02020404030301010803" pitchFamily="18" charset="0"/>
              </a:rPr>
              <a:t>Step 6: Operation</a:t>
            </a:r>
            <a:endParaRPr lang="en-US" dirty="0">
              <a:latin typeface="Garamond" panose="02020404030301010803" pitchFamily="18" charset="0"/>
            </a:endParaRPr>
          </a:p>
        </p:txBody>
      </p:sp>
      <p:grpSp>
        <p:nvGrpSpPr>
          <p:cNvPr id="6" name="Group 5">
            <a:extLst>
              <a:ext uri="{FF2B5EF4-FFF2-40B4-BE49-F238E27FC236}">
                <a16:creationId xmlns:a16="http://schemas.microsoft.com/office/drawing/2014/main" id="{FE567296-0043-4471-A0E2-B80DAE9E8510}"/>
              </a:ext>
            </a:extLst>
          </p:cNvPr>
          <p:cNvGrpSpPr/>
          <p:nvPr/>
        </p:nvGrpSpPr>
        <p:grpSpPr>
          <a:xfrm>
            <a:off x="2525751" y="683679"/>
            <a:ext cx="4336319" cy="4009218"/>
            <a:chOff x="3700617" y="1371758"/>
            <a:chExt cx="4790770" cy="4429388"/>
          </a:xfrm>
        </p:grpSpPr>
        <p:sp>
          <p:nvSpPr>
            <p:cNvPr id="7" name="Freeform: Shape 82">
              <a:extLst>
                <a:ext uri="{FF2B5EF4-FFF2-40B4-BE49-F238E27FC236}">
                  <a16:creationId xmlns:a16="http://schemas.microsoft.com/office/drawing/2014/main" id="{9B1B5967-515C-44DB-804D-B2F4273EE4F6}"/>
                </a:ext>
              </a:extLst>
            </p:cNvPr>
            <p:cNvSpPr/>
            <p:nvPr/>
          </p:nvSpPr>
          <p:spPr>
            <a:xfrm>
              <a:off x="4438848" y="1371758"/>
              <a:ext cx="1844043" cy="1686102"/>
            </a:xfrm>
            <a:custGeom>
              <a:avLst/>
              <a:gdLst>
                <a:gd name="connsiteX0" fmla="*/ 922789 w 1844043"/>
                <a:gd name="connsiteY0" fmla="*/ 0 h 1686102"/>
                <a:gd name="connsiteX1" fmla="*/ 1840814 w 1844043"/>
                <a:gd name="connsiteY1" fmla="*/ 828439 h 1686102"/>
                <a:gd name="connsiteX2" fmla="*/ 1844043 w 1844043"/>
                <a:gd name="connsiteY2" fmla="*/ 892394 h 1686102"/>
                <a:gd name="connsiteX3" fmla="*/ 1793841 w 1844043"/>
                <a:gd name="connsiteY3" fmla="*/ 884732 h 1686102"/>
                <a:gd name="connsiteX4" fmla="*/ 1657154 w 1844043"/>
                <a:gd name="connsiteY4" fmla="*/ 877830 h 1686102"/>
                <a:gd name="connsiteX5" fmla="*/ 1077568 w 1844043"/>
                <a:gd name="connsiteY5" fmla="*/ 1009660 h 1686102"/>
                <a:gd name="connsiteX6" fmla="*/ 960463 w 1844043"/>
                <a:gd name="connsiteY6" fmla="*/ 1076969 h 1686102"/>
                <a:gd name="connsiteX7" fmla="*/ 944256 w 1844043"/>
                <a:gd name="connsiteY7" fmla="*/ 1056996 h 1686102"/>
                <a:gd name="connsiteX8" fmla="*/ 896232 w 1844043"/>
                <a:gd name="connsiteY8" fmla="*/ 1086171 h 1686102"/>
                <a:gd name="connsiteX9" fmla="*/ 460460 w 1844043"/>
                <a:gd name="connsiteY9" fmla="*/ 1565984 h 1686102"/>
                <a:gd name="connsiteX10" fmla="*/ 404399 w 1844043"/>
                <a:gd name="connsiteY10" fmla="*/ 1686102 h 1686102"/>
                <a:gd name="connsiteX11" fmla="*/ 318893 w 1844043"/>
                <a:gd name="connsiteY11" fmla="*/ 1620553 h 1686102"/>
                <a:gd name="connsiteX12" fmla="*/ 0 w 1844043"/>
                <a:gd name="connsiteY12" fmla="*/ 922789 h 1686102"/>
                <a:gd name="connsiteX13" fmla="*/ 922789 w 1844043"/>
                <a:gd name="connsiteY13" fmla="*/ 0 h 168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44043" h="1686102">
                  <a:moveTo>
                    <a:pt x="922789" y="0"/>
                  </a:moveTo>
                  <a:cubicBezTo>
                    <a:pt x="1400579" y="0"/>
                    <a:pt x="1793558" y="363118"/>
                    <a:pt x="1840814" y="828439"/>
                  </a:cubicBezTo>
                  <a:lnTo>
                    <a:pt x="1844043" y="892394"/>
                  </a:lnTo>
                  <a:lnTo>
                    <a:pt x="1793841" y="884732"/>
                  </a:lnTo>
                  <a:cubicBezTo>
                    <a:pt x="1748899" y="880168"/>
                    <a:pt x="1703300" y="877830"/>
                    <a:pt x="1657154" y="877830"/>
                  </a:cubicBezTo>
                  <a:cubicBezTo>
                    <a:pt x="1449499" y="877830"/>
                    <a:pt x="1252902" y="925175"/>
                    <a:pt x="1077568" y="1009660"/>
                  </a:cubicBezTo>
                  <a:lnTo>
                    <a:pt x="960463" y="1076969"/>
                  </a:lnTo>
                  <a:lnTo>
                    <a:pt x="944256" y="1056996"/>
                  </a:lnTo>
                  <a:lnTo>
                    <a:pt x="896232" y="1086171"/>
                  </a:lnTo>
                  <a:cubicBezTo>
                    <a:pt x="715224" y="1208458"/>
                    <a:pt x="565216" y="1373146"/>
                    <a:pt x="460460" y="1565984"/>
                  </a:cubicBezTo>
                  <a:lnTo>
                    <a:pt x="404399" y="1686102"/>
                  </a:lnTo>
                  <a:lnTo>
                    <a:pt x="318893" y="1620553"/>
                  </a:lnTo>
                  <a:cubicBezTo>
                    <a:pt x="123561" y="1451351"/>
                    <a:pt x="0" y="1201499"/>
                    <a:pt x="0" y="922789"/>
                  </a:cubicBezTo>
                  <a:cubicBezTo>
                    <a:pt x="0" y="413147"/>
                    <a:pt x="413147" y="0"/>
                    <a:pt x="922789"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Freeform: Shape 83">
              <a:extLst>
                <a:ext uri="{FF2B5EF4-FFF2-40B4-BE49-F238E27FC236}">
                  <a16:creationId xmlns:a16="http://schemas.microsoft.com/office/drawing/2014/main" id="{80027441-AB3B-49F3-A7EA-B3BFF62C35B4}"/>
                </a:ext>
              </a:extLst>
            </p:cNvPr>
            <p:cNvSpPr/>
            <p:nvPr/>
          </p:nvSpPr>
          <p:spPr>
            <a:xfrm>
              <a:off x="3700617" y="2663663"/>
              <a:ext cx="1342075" cy="1845578"/>
            </a:xfrm>
            <a:custGeom>
              <a:avLst/>
              <a:gdLst>
                <a:gd name="connsiteX0" fmla="*/ 922789 w 1342075"/>
                <a:gd name="connsiteY0" fmla="*/ 0 h 1845578"/>
                <a:gd name="connsiteX1" fmla="*/ 1281980 w 1342075"/>
                <a:gd name="connsiteY1" fmla="*/ 72518 h 1845578"/>
                <a:gd name="connsiteX2" fmla="*/ 1342075 w 1342075"/>
                <a:gd name="connsiteY2" fmla="*/ 101467 h 1845578"/>
                <a:gd name="connsiteX3" fmla="*/ 1286836 w 1342075"/>
                <a:gd name="connsiteY3" fmla="*/ 175336 h 1845578"/>
                <a:gd name="connsiteX4" fmla="*/ 1058520 w 1342075"/>
                <a:gd name="connsiteY4" fmla="*/ 922790 h 1845578"/>
                <a:gd name="connsiteX5" fmla="*/ 1286836 w 1342075"/>
                <a:gd name="connsiteY5" fmla="*/ 1670244 h 1845578"/>
                <a:gd name="connsiteX6" fmla="*/ 1342074 w 1342075"/>
                <a:gd name="connsiteY6" fmla="*/ 1744112 h 1845578"/>
                <a:gd name="connsiteX7" fmla="*/ 1281980 w 1342075"/>
                <a:gd name="connsiteY7" fmla="*/ 1773061 h 1845578"/>
                <a:gd name="connsiteX8" fmla="*/ 922789 w 1342075"/>
                <a:gd name="connsiteY8" fmla="*/ 1845578 h 1845578"/>
                <a:gd name="connsiteX9" fmla="*/ 0 w 1342075"/>
                <a:gd name="connsiteY9" fmla="*/ 922789 h 1845578"/>
                <a:gd name="connsiteX10" fmla="*/ 922789 w 1342075"/>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5" h="1845578">
                  <a:moveTo>
                    <a:pt x="922789" y="0"/>
                  </a:moveTo>
                  <a:cubicBezTo>
                    <a:pt x="1050200" y="0"/>
                    <a:pt x="1171579" y="25822"/>
                    <a:pt x="1281980" y="72518"/>
                  </a:cubicBezTo>
                  <a:lnTo>
                    <a:pt x="1342075" y="101467"/>
                  </a:lnTo>
                  <a:lnTo>
                    <a:pt x="1286836" y="175336"/>
                  </a:lnTo>
                  <a:cubicBezTo>
                    <a:pt x="1142689" y="388701"/>
                    <a:pt x="1058520" y="645916"/>
                    <a:pt x="1058520" y="922790"/>
                  </a:cubicBezTo>
                  <a:cubicBezTo>
                    <a:pt x="1058520" y="1199664"/>
                    <a:pt x="1142689" y="1456879"/>
                    <a:pt x="1286836" y="1670244"/>
                  </a:cubicBezTo>
                  <a:lnTo>
                    <a:pt x="1342074" y="1744112"/>
                  </a:lnTo>
                  <a:lnTo>
                    <a:pt x="1281980" y="1773061"/>
                  </a:lnTo>
                  <a:cubicBezTo>
                    <a:pt x="1171579" y="1819757"/>
                    <a:pt x="1050200" y="1845578"/>
                    <a:pt x="922789" y="1845578"/>
                  </a:cubicBezTo>
                  <a:cubicBezTo>
                    <a:pt x="413147" y="1845578"/>
                    <a:pt x="0" y="1432431"/>
                    <a:pt x="0" y="922789"/>
                  </a:cubicBezTo>
                  <a:cubicBezTo>
                    <a:pt x="0" y="413147"/>
                    <a:pt x="413147" y="0"/>
                    <a:pt x="92278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9" name="Freeform: Shape 84">
              <a:extLst>
                <a:ext uri="{FF2B5EF4-FFF2-40B4-BE49-F238E27FC236}">
                  <a16:creationId xmlns:a16="http://schemas.microsoft.com/office/drawing/2014/main" id="{27F6B50D-4BE0-4ED5-85ED-A7952006F59F}"/>
                </a:ext>
              </a:extLst>
            </p:cNvPr>
            <p:cNvSpPr/>
            <p:nvPr/>
          </p:nvSpPr>
          <p:spPr>
            <a:xfrm>
              <a:off x="4438848" y="4103738"/>
              <a:ext cx="1842793" cy="1697408"/>
            </a:xfrm>
            <a:custGeom>
              <a:avLst/>
              <a:gdLst>
                <a:gd name="connsiteX0" fmla="*/ 424218 w 1842793"/>
                <a:gd name="connsiteY0" fmla="*/ 0 h 1697408"/>
                <a:gd name="connsiteX1" fmla="*/ 425347 w 1842793"/>
                <a:gd name="connsiteY1" fmla="*/ 3083 h 1697408"/>
                <a:gd name="connsiteX2" fmla="*/ 758277 w 1842793"/>
                <a:gd name="connsiteY2" fmla="*/ 472287 h 1697408"/>
                <a:gd name="connsiteX3" fmla="*/ 898664 w 1842793"/>
                <a:gd name="connsiteY3" fmla="*/ 582593 h 1697408"/>
                <a:gd name="connsiteX4" fmla="*/ 887090 w 1842793"/>
                <a:gd name="connsiteY4" fmla="*/ 604403 h 1697408"/>
                <a:gd name="connsiteX5" fmla="*/ 896232 w 1842793"/>
                <a:gd name="connsiteY5" fmla="*/ 611240 h 1697408"/>
                <a:gd name="connsiteX6" fmla="*/ 1657154 w 1842793"/>
                <a:gd name="connsiteY6" fmla="*/ 843669 h 1697408"/>
                <a:gd name="connsiteX7" fmla="*/ 1779116 w 1842793"/>
                <a:gd name="connsiteY7" fmla="*/ 838279 h 1697408"/>
                <a:gd name="connsiteX8" fmla="*/ 1842793 w 1842793"/>
                <a:gd name="connsiteY8" fmla="*/ 829785 h 1697408"/>
                <a:gd name="connsiteX9" fmla="*/ 1840814 w 1842793"/>
                <a:gd name="connsiteY9" fmla="*/ 868969 h 1697408"/>
                <a:gd name="connsiteX10" fmla="*/ 922789 w 1842793"/>
                <a:gd name="connsiteY10" fmla="*/ 1697408 h 1697408"/>
                <a:gd name="connsiteX11" fmla="*/ 0 w 1842793"/>
                <a:gd name="connsiteY11" fmla="*/ 774619 h 1697408"/>
                <a:gd name="connsiteX12" fmla="*/ 406849 w 1842793"/>
                <a:gd name="connsiteY12" fmla="*/ 9428 h 169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2793" h="1697408">
                  <a:moveTo>
                    <a:pt x="424218" y="0"/>
                  </a:moveTo>
                  <a:lnTo>
                    <a:pt x="425347" y="3083"/>
                  </a:lnTo>
                  <a:cubicBezTo>
                    <a:pt x="501452" y="183016"/>
                    <a:pt x="615831" y="342819"/>
                    <a:pt x="758277" y="472287"/>
                  </a:cubicBezTo>
                  <a:lnTo>
                    <a:pt x="898664" y="582593"/>
                  </a:lnTo>
                  <a:lnTo>
                    <a:pt x="887090" y="604403"/>
                  </a:lnTo>
                  <a:lnTo>
                    <a:pt x="896232" y="611240"/>
                  </a:lnTo>
                  <a:cubicBezTo>
                    <a:pt x="1113442" y="757984"/>
                    <a:pt x="1375292" y="843669"/>
                    <a:pt x="1657154" y="843669"/>
                  </a:cubicBezTo>
                  <a:cubicBezTo>
                    <a:pt x="1698259" y="843669"/>
                    <a:pt x="1738939" y="841847"/>
                    <a:pt x="1779116" y="838279"/>
                  </a:cubicBezTo>
                  <a:lnTo>
                    <a:pt x="1842793" y="829785"/>
                  </a:lnTo>
                  <a:lnTo>
                    <a:pt x="1840814" y="868969"/>
                  </a:lnTo>
                  <a:cubicBezTo>
                    <a:pt x="1793558" y="1334291"/>
                    <a:pt x="1400579" y="1697408"/>
                    <a:pt x="922789" y="1697408"/>
                  </a:cubicBezTo>
                  <a:cubicBezTo>
                    <a:pt x="413147" y="1697408"/>
                    <a:pt x="0" y="1284261"/>
                    <a:pt x="0" y="774619"/>
                  </a:cubicBezTo>
                  <a:cubicBezTo>
                    <a:pt x="0" y="456093"/>
                    <a:pt x="161386" y="175260"/>
                    <a:pt x="406849" y="94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Freeform: Shape 85">
              <a:extLst>
                <a:ext uri="{FF2B5EF4-FFF2-40B4-BE49-F238E27FC236}">
                  <a16:creationId xmlns:a16="http://schemas.microsoft.com/office/drawing/2014/main" id="{E5365D3D-FA1B-4DF2-9C10-9844C393B3BC}"/>
                </a:ext>
              </a:extLst>
            </p:cNvPr>
            <p:cNvSpPr/>
            <p:nvPr/>
          </p:nvSpPr>
          <p:spPr>
            <a:xfrm>
              <a:off x="5956799" y="4082312"/>
              <a:ext cx="1843675" cy="1718834"/>
            </a:xfrm>
            <a:custGeom>
              <a:avLst/>
              <a:gdLst>
                <a:gd name="connsiteX0" fmla="*/ 1379981 w 1843675"/>
                <a:gd name="connsiteY0" fmla="*/ 0 h 1718834"/>
                <a:gd name="connsiteX1" fmla="*/ 1436826 w 1843675"/>
                <a:gd name="connsiteY1" fmla="*/ 30854 h 1718834"/>
                <a:gd name="connsiteX2" fmla="*/ 1843675 w 1843675"/>
                <a:gd name="connsiteY2" fmla="*/ 796045 h 1718834"/>
                <a:gd name="connsiteX3" fmla="*/ 920886 w 1843675"/>
                <a:gd name="connsiteY3" fmla="*/ 1718834 h 1718834"/>
                <a:gd name="connsiteX4" fmla="*/ 2862 w 1843675"/>
                <a:gd name="connsiteY4" fmla="*/ 890395 h 1718834"/>
                <a:gd name="connsiteX5" fmla="*/ 0 w 1843675"/>
                <a:gd name="connsiteY5" fmla="*/ 833720 h 1718834"/>
                <a:gd name="connsiteX6" fmla="*/ 2517 w 1843675"/>
                <a:gd name="connsiteY6" fmla="*/ 834104 h 1718834"/>
                <a:gd name="connsiteX7" fmla="*/ 139203 w 1843675"/>
                <a:gd name="connsiteY7" fmla="*/ 841006 h 1718834"/>
                <a:gd name="connsiteX8" fmla="*/ 1371011 w 1843675"/>
                <a:gd name="connsiteY8" fmla="*/ 24509 h 171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3675" h="1718834">
                  <a:moveTo>
                    <a:pt x="1379981" y="0"/>
                  </a:moveTo>
                  <a:lnTo>
                    <a:pt x="1436826" y="30854"/>
                  </a:lnTo>
                  <a:cubicBezTo>
                    <a:pt x="1682290" y="196686"/>
                    <a:pt x="1843675" y="477519"/>
                    <a:pt x="1843675" y="796045"/>
                  </a:cubicBezTo>
                  <a:cubicBezTo>
                    <a:pt x="1843675" y="1305687"/>
                    <a:pt x="1430528" y="1718834"/>
                    <a:pt x="920886" y="1718834"/>
                  </a:cubicBezTo>
                  <a:cubicBezTo>
                    <a:pt x="443097" y="1718834"/>
                    <a:pt x="50118" y="1355717"/>
                    <a:pt x="2862" y="890395"/>
                  </a:cubicBezTo>
                  <a:lnTo>
                    <a:pt x="0" y="833720"/>
                  </a:lnTo>
                  <a:lnTo>
                    <a:pt x="2517" y="834104"/>
                  </a:lnTo>
                  <a:cubicBezTo>
                    <a:pt x="47458" y="838668"/>
                    <a:pt x="93058" y="841006"/>
                    <a:pt x="139203" y="841006"/>
                  </a:cubicBezTo>
                  <a:cubicBezTo>
                    <a:pt x="692951" y="841006"/>
                    <a:pt x="1168064" y="504330"/>
                    <a:pt x="1371011" y="2450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1" name="Freeform: Shape 86">
              <a:extLst>
                <a:ext uri="{FF2B5EF4-FFF2-40B4-BE49-F238E27FC236}">
                  <a16:creationId xmlns:a16="http://schemas.microsoft.com/office/drawing/2014/main" id="{A7D54706-91B6-4ACF-8E16-8C2E83DB7D89}"/>
                </a:ext>
              </a:extLst>
            </p:cNvPr>
            <p:cNvSpPr/>
            <p:nvPr/>
          </p:nvSpPr>
          <p:spPr>
            <a:xfrm>
              <a:off x="7149314" y="2663663"/>
              <a:ext cx="1342073" cy="1845578"/>
            </a:xfrm>
            <a:custGeom>
              <a:avLst/>
              <a:gdLst>
                <a:gd name="connsiteX0" fmla="*/ 419284 w 1342073"/>
                <a:gd name="connsiteY0" fmla="*/ 0 h 1845578"/>
                <a:gd name="connsiteX1" fmla="*/ 1342073 w 1342073"/>
                <a:gd name="connsiteY1" fmla="*/ 922789 h 1845578"/>
                <a:gd name="connsiteX2" fmla="*/ 419284 w 1342073"/>
                <a:gd name="connsiteY2" fmla="*/ 1845578 h 1845578"/>
                <a:gd name="connsiteX3" fmla="*/ 60093 w 1342073"/>
                <a:gd name="connsiteY3" fmla="*/ 1773061 h 1845578"/>
                <a:gd name="connsiteX4" fmla="*/ 1 w 1342073"/>
                <a:gd name="connsiteY4" fmla="*/ 1744113 h 1845578"/>
                <a:gd name="connsiteX5" fmla="*/ 55239 w 1342073"/>
                <a:gd name="connsiteY5" fmla="*/ 1670244 h 1845578"/>
                <a:gd name="connsiteX6" fmla="*/ 283554 w 1342073"/>
                <a:gd name="connsiteY6" fmla="*/ 922790 h 1845578"/>
                <a:gd name="connsiteX7" fmla="*/ 55239 w 1342073"/>
                <a:gd name="connsiteY7" fmla="*/ 175336 h 1845578"/>
                <a:gd name="connsiteX8" fmla="*/ 0 w 1342073"/>
                <a:gd name="connsiteY8" fmla="*/ 101466 h 1845578"/>
                <a:gd name="connsiteX9" fmla="*/ 60093 w 1342073"/>
                <a:gd name="connsiteY9" fmla="*/ 72518 h 1845578"/>
                <a:gd name="connsiteX10" fmla="*/ 419284 w 1342073"/>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3" h="1845578">
                  <a:moveTo>
                    <a:pt x="419284" y="0"/>
                  </a:moveTo>
                  <a:cubicBezTo>
                    <a:pt x="928926" y="0"/>
                    <a:pt x="1342073" y="413147"/>
                    <a:pt x="1342073" y="922789"/>
                  </a:cubicBezTo>
                  <a:cubicBezTo>
                    <a:pt x="1342073" y="1432431"/>
                    <a:pt x="928926" y="1845578"/>
                    <a:pt x="419284" y="1845578"/>
                  </a:cubicBezTo>
                  <a:cubicBezTo>
                    <a:pt x="291874" y="1845578"/>
                    <a:pt x="170494" y="1819757"/>
                    <a:pt x="60093" y="1773061"/>
                  </a:cubicBezTo>
                  <a:lnTo>
                    <a:pt x="1" y="1744113"/>
                  </a:lnTo>
                  <a:lnTo>
                    <a:pt x="55239" y="1670244"/>
                  </a:lnTo>
                  <a:cubicBezTo>
                    <a:pt x="199385" y="1456879"/>
                    <a:pt x="283554" y="1199664"/>
                    <a:pt x="283554" y="922790"/>
                  </a:cubicBezTo>
                  <a:cubicBezTo>
                    <a:pt x="283554" y="645916"/>
                    <a:pt x="199385" y="388701"/>
                    <a:pt x="55239" y="175336"/>
                  </a:cubicBezTo>
                  <a:lnTo>
                    <a:pt x="0" y="101466"/>
                  </a:lnTo>
                  <a:lnTo>
                    <a:pt x="60093" y="72518"/>
                  </a:lnTo>
                  <a:cubicBezTo>
                    <a:pt x="170494" y="25822"/>
                    <a:pt x="291874" y="0"/>
                    <a:pt x="419284"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n>
                  <a:solidFill>
                    <a:srgbClr val="00B050"/>
                  </a:solidFill>
                </a:ln>
                <a:solidFill>
                  <a:schemeClr val="accent2">
                    <a:lumMod val="75000"/>
                  </a:schemeClr>
                </a:solidFill>
              </a:endParaRPr>
            </a:p>
          </p:txBody>
        </p:sp>
        <p:sp>
          <p:nvSpPr>
            <p:cNvPr id="12" name="Freeform: Shape 87">
              <a:extLst>
                <a:ext uri="{FF2B5EF4-FFF2-40B4-BE49-F238E27FC236}">
                  <a16:creationId xmlns:a16="http://schemas.microsoft.com/office/drawing/2014/main" id="{5C84FC8D-4DF8-4474-BAB8-E74B6853355B}"/>
                </a:ext>
              </a:extLst>
            </p:cNvPr>
            <p:cNvSpPr/>
            <p:nvPr/>
          </p:nvSpPr>
          <p:spPr>
            <a:xfrm>
              <a:off x="5956799" y="1371759"/>
              <a:ext cx="1843675" cy="1718835"/>
            </a:xfrm>
            <a:custGeom>
              <a:avLst/>
              <a:gdLst>
                <a:gd name="connsiteX0" fmla="*/ 920886 w 1843675"/>
                <a:gd name="connsiteY0" fmla="*/ 0 h 1718835"/>
                <a:gd name="connsiteX1" fmla="*/ 1843675 w 1843675"/>
                <a:gd name="connsiteY1" fmla="*/ 922789 h 1718835"/>
                <a:gd name="connsiteX2" fmla="*/ 1436826 w 1843675"/>
                <a:gd name="connsiteY2" fmla="*/ 1687980 h 1718835"/>
                <a:gd name="connsiteX3" fmla="*/ 1379981 w 1843675"/>
                <a:gd name="connsiteY3" fmla="*/ 1718835 h 1718835"/>
                <a:gd name="connsiteX4" fmla="*/ 1371011 w 1843675"/>
                <a:gd name="connsiteY4" fmla="*/ 1694327 h 1718835"/>
                <a:gd name="connsiteX5" fmla="*/ 139203 w 1843675"/>
                <a:gd name="connsiteY5" fmla="*/ 877830 h 1718835"/>
                <a:gd name="connsiteX6" fmla="*/ 2517 w 1843675"/>
                <a:gd name="connsiteY6" fmla="*/ 884732 h 1718835"/>
                <a:gd name="connsiteX7" fmla="*/ 0 w 1843675"/>
                <a:gd name="connsiteY7" fmla="*/ 885116 h 1718835"/>
                <a:gd name="connsiteX8" fmla="*/ 2862 w 1843675"/>
                <a:gd name="connsiteY8" fmla="*/ 828439 h 1718835"/>
                <a:gd name="connsiteX9" fmla="*/ 920886 w 1843675"/>
                <a:gd name="connsiteY9" fmla="*/ 0 h 171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3675" h="1718835">
                  <a:moveTo>
                    <a:pt x="920886" y="0"/>
                  </a:moveTo>
                  <a:cubicBezTo>
                    <a:pt x="1430528" y="0"/>
                    <a:pt x="1843675" y="413147"/>
                    <a:pt x="1843675" y="922789"/>
                  </a:cubicBezTo>
                  <a:cubicBezTo>
                    <a:pt x="1843675" y="1241315"/>
                    <a:pt x="1682290" y="1522148"/>
                    <a:pt x="1436826" y="1687980"/>
                  </a:cubicBezTo>
                  <a:lnTo>
                    <a:pt x="1379981" y="1718835"/>
                  </a:lnTo>
                  <a:lnTo>
                    <a:pt x="1371011" y="1694327"/>
                  </a:lnTo>
                  <a:cubicBezTo>
                    <a:pt x="1168064" y="1214506"/>
                    <a:pt x="692951" y="877830"/>
                    <a:pt x="139203" y="877830"/>
                  </a:cubicBezTo>
                  <a:cubicBezTo>
                    <a:pt x="93058" y="877830"/>
                    <a:pt x="47458" y="880168"/>
                    <a:pt x="2517" y="884732"/>
                  </a:cubicBezTo>
                  <a:lnTo>
                    <a:pt x="0" y="885116"/>
                  </a:lnTo>
                  <a:lnTo>
                    <a:pt x="2862" y="828439"/>
                  </a:lnTo>
                  <a:cubicBezTo>
                    <a:pt x="50118" y="363118"/>
                    <a:pt x="443097" y="0"/>
                    <a:pt x="9208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 name="Oval 12">
              <a:extLst>
                <a:ext uri="{FF2B5EF4-FFF2-40B4-BE49-F238E27FC236}">
                  <a16:creationId xmlns:a16="http://schemas.microsoft.com/office/drawing/2014/main" id="{AA201D28-A18C-4AA4-9644-9969927E11EC}"/>
                </a:ext>
              </a:extLst>
            </p:cNvPr>
            <p:cNvSpPr/>
            <p:nvPr/>
          </p:nvSpPr>
          <p:spPr>
            <a:xfrm>
              <a:off x="394153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6">
                      <a:lumMod val="75000"/>
                    </a:schemeClr>
                  </a:solidFill>
                </a:rPr>
                <a:t>05</a:t>
              </a:r>
            </a:p>
          </p:txBody>
        </p:sp>
        <p:sp>
          <p:nvSpPr>
            <p:cNvPr id="14" name="Oval 13">
              <a:extLst>
                <a:ext uri="{FF2B5EF4-FFF2-40B4-BE49-F238E27FC236}">
                  <a16:creationId xmlns:a16="http://schemas.microsoft.com/office/drawing/2014/main" id="{07337514-3486-4806-A332-ABDD4E29B2A4}"/>
                </a:ext>
              </a:extLst>
            </p:cNvPr>
            <p:cNvSpPr/>
            <p:nvPr/>
          </p:nvSpPr>
          <p:spPr>
            <a:xfrm>
              <a:off x="4673739"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1">
                      <a:lumMod val="75000"/>
                    </a:schemeClr>
                  </a:solidFill>
                </a:rPr>
                <a:t>06</a:t>
              </a:r>
            </a:p>
          </p:txBody>
        </p:sp>
        <p:sp>
          <p:nvSpPr>
            <p:cNvPr id="15" name="Oval 14">
              <a:extLst>
                <a:ext uri="{FF2B5EF4-FFF2-40B4-BE49-F238E27FC236}">
                  <a16:creationId xmlns:a16="http://schemas.microsoft.com/office/drawing/2014/main" id="{2A89A2E8-5C17-4E2C-BC4C-CF42B0508812}"/>
                </a:ext>
              </a:extLst>
            </p:cNvPr>
            <p:cNvSpPr/>
            <p:nvPr/>
          </p:nvSpPr>
          <p:spPr>
            <a:xfrm>
              <a:off x="6189787"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5400" b="1">
                  <a:solidFill>
                    <a:schemeClr val="accent2">
                      <a:lumMod val="50000"/>
                    </a:schemeClr>
                  </a:solidFill>
                </a:rPr>
                <a:t>01</a:t>
              </a:r>
            </a:p>
          </p:txBody>
        </p:sp>
        <p:sp>
          <p:nvSpPr>
            <p:cNvPr id="16" name="Oval 15">
              <a:extLst>
                <a:ext uri="{FF2B5EF4-FFF2-40B4-BE49-F238E27FC236}">
                  <a16:creationId xmlns:a16="http://schemas.microsoft.com/office/drawing/2014/main" id="{9BC36ED7-AD47-4E77-A9E1-5DD304E75827}"/>
                </a:ext>
              </a:extLst>
            </p:cNvPr>
            <p:cNvSpPr/>
            <p:nvPr/>
          </p:nvSpPr>
          <p:spPr>
            <a:xfrm>
              <a:off x="688069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4">
                      <a:lumMod val="75000"/>
                    </a:schemeClr>
                  </a:solidFill>
                </a:rPr>
                <a:t>02</a:t>
              </a:r>
            </a:p>
          </p:txBody>
        </p:sp>
        <p:sp>
          <p:nvSpPr>
            <p:cNvPr id="17" name="Oval 16">
              <a:extLst>
                <a:ext uri="{FF2B5EF4-FFF2-40B4-BE49-F238E27FC236}">
                  <a16:creationId xmlns:a16="http://schemas.microsoft.com/office/drawing/2014/main" id="{60E5720D-BAC5-4A1D-A482-C1792DB18367}"/>
                </a:ext>
              </a:extLst>
            </p:cNvPr>
            <p:cNvSpPr/>
            <p:nvPr/>
          </p:nvSpPr>
          <p:spPr>
            <a:xfrm>
              <a:off x="6189787"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rgbClr val="FFC000"/>
                  </a:solidFill>
                </a:rPr>
                <a:t>03</a:t>
              </a:r>
            </a:p>
          </p:txBody>
        </p:sp>
        <p:sp>
          <p:nvSpPr>
            <p:cNvPr id="18" name="Oval 17">
              <a:extLst>
                <a:ext uri="{FF2B5EF4-FFF2-40B4-BE49-F238E27FC236}">
                  <a16:creationId xmlns:a16="http://schemas.microsoft.com/office/drawing/2014/main" id="{42D1D41A-9FEA-445D-B8F9-43C0001D1818}"/>
                </a:ext>
              </a:extLst>
            </p:cNvPr>
            <p:cNvSpPr/>
            <p:nvPr/>
          </p:nvSpPr>
          <p:spPr>
            <a:xfrm>
              <a:off x="4673739"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5">
                      <a:lumMod val="75000"/>
                    </a:schemeClr>
                  </a:solidFill>
                </a:rPr>
                <a:t>04</a:t>
              </a:r>
            </a:p>
          </p:txBody>
        </p:sp>
        <p:sp>
          <p:nvSpPr>
            <p:cNvPr id="19" name="Freeform: Shape 94">
              <a:extLst>
                <a:ext uri="{FF2B5EF4-FFF2-40B4-BE49-F238E27FC236}">
                  <a16:creationId xmlns:a16="http://schemas.microsoft.com/office/drawing/2014/main" id="{B5ED4804-E3C8-4769-B894-8013459462CA}"/>
                </a:ext>
              </a:extLst>
            </p:cNvPr>
            <p:cNvSpPr/>
            <p:nvPr/>
          </p:nvSpPr>
          <p:spPr>
            <a:xfrm>
              <a:off x="4971177" y="2246526"/>
              <a:ext cx="1078357" cy="735918"/>
            </a:xfrm>
            <a:custGeom>
              <a:avLst/>
              <a:gdLst>
                <a:gd name="connsiteX0" fmla="*/ 1073516 w 1078357"/>
                <a:gd name="connsiteY0" fmla="*/ 0 h 735918"/>
                <a:gd name="connsiteX1" fmla="*/ 1078357 w 1078357"/>
                <a:gd name="connsiteY1" fmla="*/ 48021 h 735918"/>
                <a:gd name="connsiteX2" fmla="*/ 390460 w 1078357"/>
                <a:gd name="connsiteY2" fmla="*/ 735918 h 735918"/>
                <a:gd name="connsiteX3" fmla="*/ 5850 w 1078357"/>
                <a:gd name="connsiteY3" fmla="*/ 618436 h 735918"/>
                <a:gd name="connsiteX4" fmla="*/ 0 w 1078357"/>
                <a:gd name="connsiteY4" fmla="*/ 613610 h 735918"/>
                <a:gd name="connsiteX5" fmla="*/ 16276 w 1078357"/>
                <a:gd name="connsiteY5" fmla="*/ 586820 h 735918"/>
                <a:gd name="connsiteX6" fmla="*/ 988138 w 1078357"/>
                <a:gd name="connsiteY6" fmla="*/ 4311 h 735918"/>
                <a:gd name="connsiteX7" fmla="*/ 1073516 w 1078357"/>
                <a:gd name="connsiteY7" fmla="*/ 0 h 73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8357" h="735918">
                  <a:moveTo>
                    <a:pt x="1073516" y="0"/>
                  </a:moveTo>
                  <a:lnTo>
                    <a:pt x="1078357" y="48021"/>
                  </a:lnTo>
                  <a:cubicBezTo>
                    <a:pt x="1078357" y="427936"/>
                    <a:pt x="770375" y="735918"/>
                    <a:pt x="390460" y="735918"/>
                  </a:cubicBezTo>
                  <a:cubicBezTo>
                    <a:pt x="247992" y="735918"/>
                    <a:pt x="115639" y="692608"/>
                    <a:pt x="5850" y="618436"/>
                  </a:cubicBezTo>
                  <a:lnTo>
                    <a:pt x="0" y="613610"/>
                  </a:lnTo>
                  <a:lnTo>
                    <a:pt x="16276" y="586820"/>
                  </a:lnTo>
                  <a:cubicBezTo>
                    <a:pt x="232495" y="266772"/>
                    <a:pt x="583665" y="45387"/>
                    <a:pt x="988138" y="4311"/>
                  </a:cubicBezTo>
                  <a:lnTo>
                    <a:pt x="107351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0" name="Freeform: Shape 95">
              <a:extLst>
                <a:ext uri="{FF2B5EF4-FFF2-40B4-BE49-F238E27FC236}">
                  <a16:creationId xmlns:a16="http://schemas.microsoft.com/office/drawing/2014/main" id="{24076608-9190-41E8-827B-E91A330F58FF}"/>
                </a:ext>
              </a:extLst>
            </p:cNvPr>
            <p:cNvSpPr/>
            <p:nvPr/>
          </p:nvSpPr>
          <p:spPr>
            <a:xfrm>
              <a:off x="6189788" y="2248904"/>
              <a:ext cx="1043527" cy="733541"/>
            </a:xfrm>
            <a:custGeom>
              <a:avLst/>
              <a:gdLst>
                <a:gd name="connsiteX0" fmla="*/ 4602 w 1043527"/>
                <a:gd name="connsiteY0" fmla="*/ 0 h 733541"/>
                <a:gd name="connsiteX1" fmla="*/ 42901 w 1043527"/>
                <a:gd name="connsiteY1" fmla="*/ 1934 h 733541"/>
                <a:gd name="connsiteX2" fmla="*/ 1014763 w 1043527"/>
                <a:gd name="connsiteY2" fmla="*/ 584443 h 733541"/>
                <a:gd name="connsiteX3" fmla="*/ 1043527 w 1043527"/>
                <a:gd name="connsiteY3" fmla="*/ 631789 h 733541"/>
                <a:gd name="connsiteX4" fmla="*/ 955658 w 1043527"/>
                <a:gd name="connsiteY4" fmla="*/ 679483 h 733541"/>
                <a:gd name="connsiteX5" fmla="*/ 687897 w 1043527"/>
                <a:gd name="connsiteY5" fmla="*/ 733541 h 733541"/>
                <a:gd name="connsiteX6" fmla="*/ 0 w 1043527"/>
                <a:gd name="connsiteY6" fmla="*/ 45644 h 733541"/>
                <a:gd name="connsiteX7" fmla="*/ 4602 w 1043527"/>
                <a:gd name="connsiteY7" fmla="*/ 0 h 73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527" h="733541">
                  <a:moveTo>
                    <a:pt x="4602" y="0"/>
                  </a:moveTo>
                  <a:lnTo>
                    <a:pt x="42901" y="1934"/>
                  </a:lnTo>
                  <a:cubicBezTo>
                    <a:pt x="447374" y="43010"/>
                    <a:pt x="798544" y="264395"/>
                    <a:pt x="1014763" y="584443"/>
                  </a:cubicBezTo>
                  <a:lnTo>
                    <a:pt x="1043527" y="631789"/>
                  </a:lnTo>
                  <a:lnTo>
                    <a:pt x="955658" y="679483"/>
                  </a:lnTo>
                  <a:cubicBezTo>
                    <a:pt x="873359" y="714292"/>
                    <a:pt x="782876" y="733541"/>
                    <a:pt x="687897" y="733541"/>
                  </a:cubicBezTo>
                  <a:cubicBezTo>
                    <a:pt x="307982" y="733541"/>
                    <a:pt x="0" y="425559"/>
                    <a:pt x="0" y="45644"/>
                  </a:cubicBezTo>
                  <a:lnTo>
                    <a:pt x="4602" y="0"/>
                  </a:lnTo>
                  <a:close/>
                </a:path>
              </a:pathLst>
            </a:custGeom>
            <a:solidFill>
              <a:schemeClr val="bg1">
                <a:alpha val="30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1" name="Freeform: Shape 96">
              <a:extLst>
                <a:ext uri="{FF2B5EF4-FFF2-40B4-BE49-F238E27FC236}">
                  <a16:creationId xmlns:a16="http://schemas.microsoft.com/office/drawing/2014/main" id="{6CAF34E0-358D-49DE-A6D8-B6F1E70D256F}"/>
                </a:ext>
              </a:extLst>
            </p:cNvPr>
            <p:cNvSpPr/>
            <p:nvPr/>
          </p:nvSpPr>
          <p:spPr>
            <a:xfrm>
              <a:off x="4759137" y="2960761"/>
              <a:ext cx="558197" cy="1249041"/>
            </a:xfrm>
            <a:custGeom>
              <a:avLst/>
              <a:gdLst>
                <a:gd name="connsiteX0" fmla="*/ 153071 w 558197"/>
                <a:gd name="connsiteY0" fmla="*/ 0 h 1249041"/>
                <a:gd name="connsiteX1" fmla="*/ 254910 w 558197"/>
                <a:gd name="connsiteY1" fmla="*/ 55277 h 1249041"/>
                <a:gd name="connsiteX2" fmla="*/ 558197 w 558197"/>
                <a:gd name="connsiteY2" fmla="*/ 625692 h 1249041"/>
                <a:gd name="connsiteX3" fmla="*/ 254910 w 558197"/>
                <a:gd name="connsiteY3" fmla="*/ 1196107 h 1249041"/>
                <a:gd name="connsiteX4" fmla="*/ 157388 w 558197"/>
                <a:gd name="connsiteY4" fmla="*/ 1249041 h 1249041"/>
                <a:gd name="connsiteX5" fmla="*/ 105058 w 558197"/>
                <a:gd name="connsiteY5" fmla="*/ 1140408 h 1249041"/>
                <a:gd name="connsiteX6" fmla="*/ 0 w 558197"/>
                <a:gd name="connsiteY6" fmla="*/ 620040 h 1249041"/>
                <a:gd name="connsiteX7" fmla="*/ 105058 w 558197"/>
                <a:gd name="connsiteY7" fmla="*/ 99672 h 1249041"/>
                <a:gd name="connsiteX8" fmla="*/ 153071 w 558197"/>
                <a:gd name="connsiteY8" fmla="*/ 0 h 124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197" h="1249041">
                  <a:moveTo>
                    <a:pt x="153071" y="0"/>
                  </a:moveTo>
                  <a:lnTo>
                    <a:pt x="254910" y="55277"/>
                  </a:lnTo>
                  <a:cubicBezTo>
                    <a:pt x="437891" y="178897"/>
                    <a:pt x="558197" y="388245"/>
                    <a:pt x="558197" y="625692"/>
                  </a:cubicBezTo>
                  <a:cubicBezTo>
                    <a:pt x="558197" y="863139"/>
                    <a:pt x="437891" y="1072487"/>
                    <a:pt x="254910" y="1196107"/>
                  </a:cubicBezTo>
                  <a:lnTo>
                    <a:pt x="157388" y="1249041"/>
                  </a:lnTo>
                  <a:lnTo>
                    <a:pt x="105058" y="1140408"/>
                  </a:lnTo>
                  <a:cubicBezTo>
                    <a:pt x="37408" y="980468"/>
                    <a:pt x="0" y="804622"/>
                    <a:pt x="0" y="620040"/>
                  </a:cubicBezTo>
                  <a:cubicBezTo>
                    <a:pt x="0" y="435457"/>
                    <a:pt x="37408" y="259612"/>
                    <a:pt x="105058" y="99672"/>
                  </a:cubicBezTo>
                  <a:lnTo>
                    <a:pt x="153071"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2" name="Freeform: Shape 97">
              <a:extLst>
                <a:ext uri="{FF2B5EF4-FFF2-40B4-BE49-F238E27FC236}">
                  <a16:creationId xmlns:a16="http://schemas.microsoft.com/office/drawing/2014/main" id="{0FDEBF7A-A610-4E65-B186-3263DFE18080}"/>
                </a:ext>
              </a:extLst>
            </p:cNvPr>
            <p:cNvSpPr/>
            <p:nvPr/>
          </p:nvSpPr>
          <p:spPr>
            <a:xfrm>
              <a:off x="6880700" y="2963356"/>
              <a:ext cx="552167" cy="1243851"/>
            </a:xfrm>
            <a:custGeom>
              <a:avLst/>
              <a:gdLst>
                <a:gd name="connsiteX0" fmla="*/ 400346 w 552167"/>
                <a:gd name="connsiteY0" fmla="*/ 0 h 1243851"/>
                <a:gd name="connsiteX1" fmla="*/ 447109 w 552167"/>
                <a:gd name="connsiteY1" fmla="*/ 97077 h 1243851"/>
                <a:gd name="connsiteX2" fmla="*/ 552167 w 552167"/>
                <a:gd name="connsiteY2" fmla="*/ 617445 h 1243851"/>
                <a:gd name="connsiteX3" fmla="*/ 447109 w 552167"/>
                <a:gd name="connsiteY3" fmla="*/ 1137813 h 1243851"/>
                <a:gd name="connsiteX4" fmla="*/ 396029 w 552167"/>
                <a:gd name="connsiteY4" fmla="*/ 1243851 h 1243851"/>
                <a:gd name="connsiteX5" fmla="*/ 303287 w 552167"/>
                <a:gd name="connsiteY5" fmla="*/ 1193512 h 1243851"/>
                <a:gd name="connsiteX6" fmla="*/ 0 w 552167"/>
                <a:gd name="connsiteY6" fmla="*/ 623097 h 1243851"/>
                <a:gd name="connsiteX7" fmla="*/ 303287 w 552167"/>
                <a:gd name="connsiteY7" fmla="*/ 52682 h 1243851"/>
                <a:gd name="connsiteX8" fmla="*/ 400346 w 552167"/>
                <a:gd name="connsiteY8" fmla="*/ 0 h 124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2167" h="1243851">
                  <a:moveTo>
                    <a:pt x="400346" y="0"/>
                  </a:moveTo>
                  <a:lnTo>
                    <a:pt x="447109" y="97077"/>
                  </a:lnTo>
                  <a:cubicBezTo>
                    <a:pt x="514759" y="257017"/>
                    <a:pt x="552167" y="432862"/>
                    <a:pt x="552167" y="617445"/>
                  </a:cubicBezTo>
                  <a:cubicBezTo>
                    <a:pt x="552167" y="802027"/>
                    <a:pt x="514759" y="977873"/>
                    <a:pt x="447109" y="1137813"/>
                  </a:cubicBezTo>
                  <a:lnTo>
                    <a:pt x="396029" y="1243851"/>
                  </a:lnTo>
                  <a:lnTo>
                    <a:pt x="303287" y="1193512"/>
                  </a:lnTo>
                  <a:cubicBezTo>
                    <a:pt x="120306" y="1069892"/>
                    <a:pt x="0" y="860544"/>
                    <a:pt x="0" y="623097"/>
                  </a:cubicBezTo>
                  <a:cubicBezTo>
                    <a:pt x="0" y="385650"/>
                    <a:pt x="120306" y="176302"/>
                    <a:pt x="303287" y="52682"/>
                  </a:cubicBezTo>
                  <a:lnTo>
                    <a:pt x="40034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3" name="Freeform: Shape 98">
              <a:extLst>
                <a:ext uri="{FF2B5EF4-FFF2-40B4-BE49-F238E27FC236}">
                  <a16:creationId xmlns:a16="http://schemas.microsoft.com/office/drawing/2014/main" id="{8AFB14B8-078A-4BBA-A2E8-F3A2C8240531}"/>
                </a:ext>
              </a:extLst>
            </p:cNvPr>
            <p:cNvSpPr/>
            <p:nvPr/>
          </p:nvSpPr>
          <p:spPr>
            <a:xfrm>
              <a:off x="4975751" y="4190460"/>
              <a:ext cx="1073782" cy="724672"/>
            </a:xfrm>
            <a:custGeom>
              <a:avLst/>
              <a:gdLst>
                <a:gd name="connsiteX0" fmla="*/ 385885 w 1073782"/>
                <a:gd name="connsiteY0" fmla="*/ 0 h 724672"/>
                <a:gd name="connsiteX1" fmla="*/ 1073782 w 1073782"/>
                <a:gd name="connsiteY1" fmla="*/ 687897 h 724672"/>
                <a:gd name="connsiteX2" fmla="*/ 1070074 w 1073782"/>
                <a:gd name="connsiteY2" fmla="*/ 724672 h 724672"/>
                <a:gd name="connsiteX3" fmla="*/ 983563 w 1073782"/>
                <a:gd name="connsiteY3" fmla="*/ 720303 h 724672"/>
                <a:gd name="connsiteX4" fmla="*/ 11701 w 1073782"/>
                <a:gd name="connsiteY4" fmla="*/ 137794 h 724672"/>
                <a:gd name="connsiteX5" fmla="*/ 0 w 1073782"/>
                <a:gd name="connsiteY5" fmla="*/ 118534 h 724672"/>
                <a:gd name="connsiteX6" fmla="*/ 1275 w 1073782"/>
                <a:gd name="connsiteY6" fmla="*/ 117482 h 724672"/>
                <a:gd name="connsiteX7" fmla="*/ 385885 w 1073782"/>
                <a:gd name="connsiteY7" fmla="*/ 0 h 72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782" h="724672">
                  <a:moveTo>
                    <a:pt x="385885" y="0"/>
                  </a:moveTo>
                  <a:cubicBezTo>
                    <a:pt x="765800" y="0"/>
                    <a:pt x="1073782" y="307982"/>
                    <a:pt x="1073782" y="687897"/>
                  </a:cubicBezTo>
                  <a:lnTo>
                    <a:pt x="1070074" y="724672"/>
                  </a:lnTo>
                  <a:lnTo>
                    <a:pt x="983563" y="720303"/>
                  </a:lnTo>
                  <a:cubicBezTo>
                    <a:pt x="579090" y="679227"/>
                    <a:pt x="227920" y="457842"/>
                    <a:pt x="11701" y="137794"/>
                  </a:cubicBezTo>
                  <a:lnTo>
                    <a:pt x="0" y="118534"/>
                  </a:lnTo>
                  <a:lnTo>
                    <a:pt x="1275" y="117482"/>
                  </a:lnTo>
                  <a:cubicBezTo>
                    <a:pt x="111064" y="43310"/>
                    <a:pt x="243417" y="0"/>
                    <a:pt x="385885"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4" name="Freeform: Shape 99">
              <a:extLst>
                <a:ext uri="{FF2B5EF4-FFF2-40B4-BE49-F238E27FC236}">
                  <a16:creationId xmlns:a16="http://schemas.microsoft.com/office/drawing/2014/main" id="{0A5A14AA-4D12-40E0-A62D-5C6D06C35ACC}"/>
                </a:ext>
              </a:extLst>
            </p:cNvPr>
            <p:cNvSpPr/>
            <p:nvPr/>
          </p:nvSpPr>
          <p:spPr>
            <a:xfrm>
              <a:off x="6189788" y="4190460"/>
              <a:ext cx="1038363" cy="722294"/>
            </a:xfrm>
            <a:custGeom>
              <a:avLst/>
              <a:gdLst>
                <a:gd name="connsiteX0" fmla="*/ 687897 w 1038363"/>
                <a:gd name="connsiteY0" fmla="*/ 0 h 722294"/>
                <a:gd name="connsiteX1" fmla="*/ 955658 w 1038363"/>
                <a:gd name="connsiteY1" fmla="*/ 54058 h 722294"/>
                <a:gd name="connsiteX2" fmla="*/ 1038363 w 1038363"/>
                <a:gd name="connsiteY2" fmla="*/ 98949 h 722294"/>
                <a:gd name="connsiteX3" fmla="*/ 1014763 w 1038363"/>
                <a:gd name="connsiteY3" fmla="*/ 137794 h 722294"/>
                <a:gd name="connsiteX4" fmla="*/ 42901 w 1038363"/>
                <a:gd name="connsiteY4" fmla="*/ 720303 h 722294"/>
                <a:gd name="connsiteX5" fmla="*/ 3468 w 1038363"/>
                <a:gd name="connsiteY5" fmla="*/ 722294 h 722294"/>
                <a:gd name="connsiteX6" fmla="*/ 0 w 1038363"/>
                <a:gd name="connsiteY6" fmla="*/ 687897 h 722294"/>
                <a:gd name="connsiteX7" fmla="*/ 687897 w 1038363"/>
                <a:gd name="connsiteY7" fmla="*/ 0 h 722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8363" h="722294">
                  <a:moveTo>
                    <a:pt x="687897" y="0"/>
                  </a:moveTo>
                  <a:cubicBezTo>
                    <a:pt x="782876" y="0"/>
                    <a:pt x="873359" y="19249"/>
                    <a:pt x="955658" y="54058"/>
                  </a:cubicBezTo>
                  <a:lnTo>
                    <a:pt x="1038363" y="98949"/>
                  </a:lnTo>
                  <a:lnTo>
                    <a:pt x="1014763" y="137794"/>
                  </a:lnTo>
                  <a:cubicBezTo>
                    <a:pt x="798544" y="457842"/>
                    <a:pt x="447374" y="679227"/>
                    <a:pt x="42901" y="720303"/>
                  </a:cubicBezTo>
                  <a:lnTo>
                    <a:pt x="3468" y="722294"/>
                  </a:lnTo>
                  <a:lnTo>
                    <a:pt x="0" y="687897"/>
                  </a:lnTo>
                  <a:cubicBezTo>
                    <a:pt x="0" y="307982"/>
                    <a:pt x="307982" y="0"/>
                    <a:pt x="687897"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pic>
          <p:nvPicPr>
            <p:cNvPr id="25" name="Graphic 100" descr="Atom">
              <a:extLst>
                <a:ext uri="{FF2B5EF4-FFF2-40B4-BE49-F238E27FC236}">
                  <a16:creationId xmlns:a16="http://schemas.microsoft.com/office/drawing/2014/main" id="{C66BA63E-1A0A-4057-8602-062BBBDFA1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5419767" y="2905419"/>
              <a:ext cx="1358496" cy="1358496"/>
            </a:xfrm>
            <a:prstGeom prst="rect">
              <a:avLst/>
            </a:prstGeom>
          </p:spPr>
        </p:pic>
      </p:grpSp>
      <p:sp>
        <p:nvSpPr>
          <p:cNvPr id="27" name="TextBox 26">
            <a:extLst>
              <a:ext uri="{FF2B5EF4-FFF2-40B4-BE49-F238E27FC236}">
                <a16:creationId xmlns:a16="http://schemas.microsoft.com/office/drawing/2014/main" id="{2B36F92F-0B6D-41D1-9C29-29CFFCEA255E}"/>
              </a:ext>
            </a:extLst>
          </p:cNvPr>
          <p:cNvSpPr txBox="1"/>
          <p:nvPr/>
        </p:nvSpPr>
        <p:spPr>
          <a:xfrm>
            <a:off x="7096303" y="2015397"/>
            <a:ext cx="1925752" cy="400110"/>
          </a:xfrm>
          <a:prstGeom prst="rect">
            <a:avLst/>
          </a:prstGeom>
          <a:noFill/>
        </p:spPr>
        <p:txBody>
          <a:bodyPr wrap="square" lIns="0" rIns="0" rtlCol="0" anchor="b">
            <a:spAutoFit/>
          </a:bodyPr>
          <a:lstStyle/>
          <a:p>
            <a:r>
              <a:rPr lang="en-US" sz="2000" b="1" dirty="0" smtClean="0">
                <a:solidFill>
                  <a:srgbClr val="606060"/>
                </a:solidFill>
              </a:rPr>
              <a:t>Data Prep</a:t>
            </a:r>
            <a:endParaRPr lang="en-US" sz="2000" b="1" dirty="0">
              <a:solidFill>
                <a:srgbClr val="606060"/>
              </a:solidFill>
            </a:endParaRPr>
          </a:p>
        </p:txBody>
      </p:sp>
      <p:sp>
        <p:nvSpPr>
          <p:cNvPr id="30" name="TextBox 29">
            <a:extLst>
              <a:ext uri="{FF2B5EF4-FFF2-40B4-BE49-F238E27FC236}">
                <a16:creationId xmlns:a16="http://schemas.microsoft.com/office/drawing/2014/main" id="{31A009B0-DA40-4745-BA67-122369A2E7BF}"/>
              </a:ext>
            </a:extLst>
          </p:cNvPr>
          <p:cNvSpPr txBox="1"/>
          <p:nvPr/>
        </p:nvSpPr>
        <p:spPr>
          <a:xfrm>
            <a:off x="6813393" y="3670562"/>
            <a:ext cx="2202816" cy="400110"/>
          </a:xfrm>
          <a:prstGeom prst="rect">
            <a:avLst/>
          </a:prstGeom>
          <a:noFill/>
        </p:spPr>
        <p:txBody>
          <a:bodyPr wrap="square" lIns="0" rIns="0" rtlCol="0" anchor="b">
            <a:spAutoFit/>
          </a:bodyPr>
          <a:lstStyle/>
          <a:p>
            <a:r>
              <a:rPr lang="en-US" sz="2000" b="1" dirty="0" smtClean="0">
                <a:solidFill>
                  <a:srgbClr val="808080"/>
                </a:solidFill>
              </a:rPr>
              <a:t>Model Planning</a:t>
            </a:r>
            <a:endParaRPr lang="en-US" sz="2000" b="1" dirty="0">
              <a:solidFill>
                <a:srgbClr val="808080"/>
              </a:solidFill>
            </a:endParaRPr>
          </a:p>
        </p:txBody>
      </p:sp>
      <p:sp>
        <p:nvSpPr>
          <p:cNvPr id="33" name="TextBox 32">
            <a:extLst>
              <a:ext uri="{FF2B5EF4-FFF2-40B4-BE49-F238E27FC236}">
                <a16:creationId xmlns:a16="http://schemas.microsoft.com/office/drawing/2014/main" id="{1155821B-BC7F-490E-A197-3D972950EC63}"/>
              </a:ext>
            </a:extLst>
          </p:cNvPr>
          <p:cNvSpPr txBox="1"/>
          <p:nvPr/>
        </p:nvSpPr>
        <p:spPr>
          <a:xfrm>
            <a:off x="520183" y="2015395"/>
            <a:ext cx="1925752" cy="400110"/>
          </a:xfrm>
          <a:prstGeom prst="rect">
            <a:avLst/>
          </a:prstGeom>
          <a:noFill/>
        </p:spPr>
        <p:txBody>
          <a:bodyPr wrap="square" lIns="0" rIns="0" rtlCol="0" anchor="b">
            <a:spAutoFit/>
          </a:bodyPr>
          <a:lstStyle/>
          <a:p>
            <a:pPr algn="r"/>
            <a:r>
              <a:rPr lang="en-US" sz="2000" b="1" dirty="0" smtClean="0">
                <a:solidFill>
                  <a:srgbClr val="7A7A7A"/>
                </a:solidFill>
              </a:rPr>
              <a:t>Communication</a:t>
            </a:r>
            <a:endParaRPr lang="en-US" sz="2000" b="1" dirty="0">
              <a:solidFill>
                <a:srgbClr val="7A7A7A"/>
              </a:solidFill>
            </a:endParaRPr>
          </a:p>
        </p:txBody>
      </p:sp>
      <p:sp>
        <p:nvSpPr>
          <p:cNvPr id="36" name="TextBox 35">
            <a:extLst>
              <a:ext uri="{FF2B5EF4-FFF2-40B4-BE49-F238E27FC236}">
                <a16:creationId xmlns:a16="http://schemas.microsoft.com/office/drawing/2014/main" id="{71A2A2BD-1EF1-4061-B46A-856312269B88}"/>
              </a:ext>
            </a:extLst>
          </p:cNvPr>
          <p:cNvSpPr txBox="1"/>
          <p:nvPr/>
        </p:nvSpPr>
        <p:spPr>
          <a:xfrm>
            <a:off x="371612" y="3670562"/>
            <a:ext cx="2202816" cy="400110"/>
          </a:xfrm>
          <a:prstGeom prst="rect">
            <a:avLst/>
          </a:prstGeom>
          <a:noFill/>
        </p:spPr>
        <p:txBody>
          <a:bodyPr wrap="square" lIns="0" rIns="0" rtlCol="0" anchor="b">
            <a:spAutoFit/>
          </a:bodyPr>
          <a:lstStyle/>
          <a:p>
            <a:pPr algn="r"/>
            <a:r>
              <a:rPr lang="en-US" sz="2000" b="1" dirty="0" smtClean="0">
                <a:solidFill>
                  <a:srgbClr val="848484"/>
                </a:solidFill>
              </a:rPr>
              <a:t>Model Building</a:t>
            </a:r>
            <a:endParaRPr lang="en-US" sz="2000" b="1" dirty="0">
              <a:solidFill>
                <a:srgbClr val="848484"/>
              </a:solidFill>
            </a:endParaRPr>
          </a:p>
        </p:txBody>
      </p:sp>
      <p:sp>
        <p:nvSpPr>
          <p:cNvPr id="39" name="TextBox 38">
            <a:extLst>
              <a:ext uri="{FF2B5EF4-FFF2-40B4-BE49-F238E27FC236}">
                <a16:creationId xmlns:a16="http://schemas.microsoft.com/office/drawing/2014/main" id="{2DD2DA70-3A55-48BE-A795-E2EDE191C194}"/>
              </a:ext>
            </a:extLst>
          </p:cNvPr>
          <p:cNvSpPr txBox="1"/>
          <p:nvPr/>
        </p:nvSpPr>
        <p:spPr>
          <a:xfrm>
            <a:off x="6819239" y="514121"/>
            <a:ext cx="2202816" cy="400110"/>
          </a:xfrm>
          <a:prstGeom prst="rect">
            <a:avLst/>
          </a:prstGeom>
          <a:noFill/>
        </p:spPr>
        <p:txBody>
          <a:bodyPr wrap="square" lIns="0" rIns="0" rtlCol="0" anchor="b">
            <a:spAutoFit/>
          </a:bodyPr>
          <a:lstStyle/>
          <a:p>
            <a:r>
              <a:rPr lang="en-US" sz="2000" b="1" dirty="0" smtClean="0">
                <a:solidFill>
                  <a:srgbClr val="8F8F8F"/>
                </a:solidFill>
              </a:rPr>
              <a:t>Discovery</a:t>
            </a:r>
            <a:endParaRPr lang="en-US" sz="2000" b="1" dirty="0">
              <a:solidFill>
                <a:srgbClr val="8F8F8F"/>
              </a:solidFill>
            </a:endParaRPr>
          </a:p>
        </p:txBody>
      </p:sp>
      <p:sp>
        <p:nvSpPr>
          <p:cNvPr id="42" name="TextBox 41">
            <a:extLst>
              <a:ext uri="{FF2B5EF4-FFF2-40B4-BE49-F238E27FC236}">
                <a16:creationId xmlns:a16="http://schemas.microsoft.com/office/drawing/2014/main" id="{0B14EBD7-6035-4941-8910-C11BBBA471BF}"/>
              </a:ext>
            </a:extLst>
          </p:cNvPr>
          <p:cNvSpPr txBox="1"/>
          <p:nvPr/>
        </p:nvSpPr>
        <p:spPr>
          <a:xfrm>
            <a:off x="894721" y="594461"/>
            <a:ext cx="1965132" cy="400109"/>
          </a:xfrm>
          <a:prstGeom prst="rect">
            <a:avLst/>
          </a:prstGeom>
          <a:noFill/>
        </p:spPr>
        <p:txBody>
          <a:bodyPr wrap="square" lIns="0" rIns="0" rtlCol="0" anchor="b">
            <a:spAutoFit/>
          </a:bodyPr>
          <a:lstStyle/>
          <a:p>
            <a:pPr algn="r"/>
            <a:r>
              <a:rPr lang="en-US" sz="2000" b="1" dirty="0" smtClean="0">
                <a:solidFill>
                  <a:srgbClr val="2E75B6"/>
                </a:solidFill>
              </a:rPr>
              <a:t>Operation</a:t>
            </a:r>
            <a:endParaRPr lang="en-US" sz="2000" b="1" dirty="0">
              <a:solidFill>
                <a:srgbClr val="2E75B6"/>
              </a:solidFill>
            </a:endParaRPr>
          </a:p>
        </p:txBody>
      </p:sp>
      <p:grpSp>
        <p:nvGrpSpPr>
          <p:cNvPr id="47" name="Group 46"/>
          <p:cNvGrpSpPr/>
          <p:nvPr/>
        </p:nvGrpSpPr>
        <p:grpSpPr>
          <a:xfrm>
            <a:off x="7135731" y="942804"/>
            <a:ext cx="1694580" cy="522010"/>
            <a:chOff x="6862070" y="928088"/>
            <a:chExt cx="1694580" cy="522010"/>
          </a:xfrm>
        </p:grpSpPr>
        <p:pic>
          <p:nvPicPr>
            <p:cNvPr id="3" name="Picture 2"/>
            <p:cNvPicPr>
              <a:picLocks noChangeAspect="1"/>
            </p:cNvPicPr>
            <p:nvPr/>
          </p:nvPicPr>
          <p:blipFill>
            <a:blip r:embed="rId5">
              <a:grayscl/>
            </a:blip>
            <a:stretch>
              <a:fillRect/>
            </a:stretch>
          </p:blipFill>
          <p:spPr>
            <a:xfrm>
              <a:off x="7461710" y="954798"/>
              <a:ext cx="485775" cy="495300"/>
            </a:xfrm>
            <a:prstGeom prst="rect">
              <a:avLst/>
            </a:prstGeom>
          </p:spPr>
        </p:pic>
        <p:pic>
          <p:nvPicPr>
            <p:cNvPr id="44" name="Picture 43"/>
            <p:cNvPicPr>
              <a:picLocks noChangeAspect="1"/>
            </p:cNvPicPr>
            <p:nvPr/>
          </p:nvPicPr>
          <p:blipFill>
            <a:blip r:embed="rId6">
              <a:grayscl/>
            </a:blip>
            <a:stretch>
              <a:fillRect/>
            </a:stretch>
          </p:blipFill>
          <p:spPr>
            <a:xfrm>
              <a:off x="6862070" y="928088"/>
              <a:ext cx="485775" cy="514350"/>
            </a:xfrm>
            <a:prstGeom prst="rect">
              <a:avLst/>
            </a:prstGeom>
          </p:spPr>
        </p:pic>
        <p:pic>
          <p:nvPicPr>
            <p:cNvPr id="45" name="Picture 44"/>
            <p:cNvPicPr>
              <a:picLocks noChangeAspect="1"/>
            </p:cNvPicPr>
            <p:nvPr/>
          </p:nvPicPr>
          <p:blipFill>
            <a:blip r:embed="rId7">
              <a:grayscl/>
            </a:blip>
            <a:stretch>
              <a:fillRect/>
            </a:stretch>
          </p:blipFill>
          <p:spPr>
            <a:xfrm>
              <a:off x="8061350" y="954798"/>
              <a:ext cx="495300" cy="495300"/>
            </a:xfrm>
            <a:prstGeom prst="rect">
              <a:avLst/>
            </a:prstGeom>
          </p:spPr>
        </p:pic>
      </p:grpSp>
      <p:grpSp>
        <p:nvGrpSpPr>
          <p:cNvPr id="56" name="Group 55"/>
          <p:cNvGrpSpPr/>
          <p:nvPr/>
        </p:nvGrpSpPr>
        <p:grpSpPr>
          <a:xfrm>
            <a:off x="7171851" y="2528851"/>
            <a:ext cx="1094940" cy="495300"/>
            <a:chOff x="7667151" y="2470858"/>
            <a:chExt cx="1094940" cy="495300"/>
          </a:xfrm>
        </p:grpSpPr>
        <p:pic>
          <p:nvPicPr>
            <p:cNvPr id="49" name="Picture 48"/>
            <p:cNvPicPr>
              <a:picLocks noChangeAspect="1"/>
            </p:cNvPicPr>
            <p:nvPr/>
          </p:nvPicPr>
          <p:blipFill>
            <a:blip r:embed="rId5">
              <a:grayscl/>
            </a:blip>
            <a:stretch>
              <a:fillRect/>
            </a:stretch>
          </p:blipFill>
          <p:spPr>
            <a:xfrm>
              <a:off x="7667151" y="2470858"/>
              <a:ext cx="485775" cy="495300"/>
            </a:xfrm>
            <a:prstGeom prst="rect">
              <a:avLst/>
            </a:prstGeom>
          </p:spPr>
        </p:pic>
        <p:pic>
          <p:nvPicPr>
            <p:cNvPr id="51" name="Picture 50"/>
            <p:cNvPicPr>
              <a:picLocks noChangeAspect="1"/>
            </p:cNvPicPr>
            <p:nvPr/>
          </p:nvPicPr>
          <p:blipFill>
            <a:blip r:embed="rId7">
              <a:grayscl/>
            </a:blip>
            <a:stretch>
              <a:fillRect/>
            </a:stretch>
          </p:blipFill>
          <p:spPr>
            <a:xfrm>
              <a:off x="8266791" y="2470858"/>
              <a:ext cx="495300" cy="495300"/>
            </a:xfrm>
            <a:prstGeom prst="rect">
              <a:avLst/>
            </a:prstGeom>
          </p:spPr>
        </p:pic>
      </p:grpSp>
      <p:grpSp>
        <p:nvGrpSpPr>
          <p:cNvPr id="61" name="Group 60"/>
          <p:cNvGrpSpPr/>
          <p:nvPr/>
        </p:nvGrpSpPr>
        <p:grpSpPr>
          <a:xfrm>
            <a:off x="1321139" y="2456256"/>
            <a:ext cx="1085415" cy="522010"/>
            <a:chOff x="751356" y="2379163"/>
            <a:chExt cx="1085415" cy="522010"/>
          </a:xfrm>
        </p:grpSpPr>
        <p:pic>
          <p:nvPicPr>
            <p:cNvPr id="58" name="Picture 57"/>
            <p:cNvPicPr>
              <a:picLocks noChangeAspect="1"/>
            </p:cNvPicPr>
            <p:nvPr/>
          </p:nvPicPr>
          <p:blipFill>
            <a:blip r:embed="rId5">
              <a:grayscl/>
            </a:blip>
            <a:stretch>
              <a:fillRect/>
            </a:stretch>
          </p:blipFill>
          <p:spPr>
            <a:xfrm>
              <a:off x="1350996" y="2405873"/>
              <a:ext cx="485775" cy="495300"/>
            </a:xfrm>
            <a:prstGeom prst="rect">
              <a:avLst/>
            </a:prstGeom>
          </p:spPr>
        </p:pic>
        <p:pic>
          <p:nvPicPr>
            <p:cNvPr id="59" name="Picture 58"/>
            <p:cNvPicPr>
              <a:picLocks noChangeAspect="1"/>
            </p:cNvPicPr>
            <p:nvPr/>
          </p:nvPicPr>
          <p:blipFill>
            <a:blip r:embed="rId6">
              <a:grayscl/>
            </a:blip>
            <a:stretch>
              <a:fillRect/>
            </a:stretch>
          </p:blipFill>
          <p:spPr>
            <a:xfrm>
              <a:off x="751356" y="2379163"/>
              <a:ext cx="485775" cy="514350"/>
            </a:xfrm>
            <a:prstGeom prst="rect">
              <a:avLst/>
            </a:prstGeom>
          </p:spPr>
        </p:pic>
      </p:grpSp>
      <p:grpSp>
        <p:nvGrpSpPr>
          <p:cNvPr id="62" name="Group 61"/>
          <p:cNvGrpSpPr/>
          <p:nvPr/>
        </p:nvGrpSpPr>
        <p:grpSpPr>
          <a:xfrm>
            <a:off x="1764153" y="1040654"/>
            <a:ext cx="1094940" cy="495300"/>
            <a:chOff x="7667151" y="2470858"/>
            <a:chExt cx="1094940" cy="495300"/>
          </a:xfrm>
        </p:grpSpPr>
        <p:pic>
          <p:nvPicPr>
            <p:cNvPr id="63" name="Picture 62"/>
            <p:cNvPicPr>
              <a:picLocks noChangeAspect="1"/>
            </p:cNvPicPr>
            <p:nvPr/>
          </p:nvPicPr>
          <p:blipFill>
            <a:blip r:embed="rId5"/>
            <a:stretch>
              <a:fillRect/>
            </a:stretch>
          </p:blipFill>
          <p:spPr>
            <a:xfrm>
              <a:off x="7667151" y="2470858"/>
              <a:ext cx="485775" cy="495300"/>
            </a:xfrm>
            <a:prstGeom prst="rect">
              <a:avLst/>
            </a:prstGeom>
          </p:spPr>
        </p:pic>
        <p:pic>
          <p:nvPicPr>
            <p:cNvPr id="64" name="Picture 63"/>
            <p:cNvPicPr>
              <a:picLocks noChangeAspect="1"/>
            </p:cNvPicPr>
            <p:nvPr/>
          </p:nvPicPr>
          <p:blipFill>
            <a:blip r:embed="rId7"/>
            <a:stretch>
              <a:fillRect/>
            </a:stretch>
          </p:blipFill>
          <p:spPr>
            <a:xfrm>
              <a:off x="8266791" y="2470858"/>
              <a:ext cx="495300" cy="495300"/>
            </a:xfrm>
            <a:prstGeom prst="rect">
              <a:avLst/>
            </a:prstGeom>
          </p:spPr>
        </p:pic>
      </p:grpSp>
      <p:pic>
        <p:nvPicPr>
          <p:cNvPr id="5" name="Picture 4"/>
          <p:cNvPicPr>
            <a:picLocks noChangeAspect="1"/>
          </p:cNvPicPr>
          <p:nvPr/>
        </p:nvPicPr>
        <p:blipFill>
          <a:blip r:embed="rId8">
            <a:extLst>
              <a:ext uri="{BEBA8EAE-BF5A-486C-A8C5-ECC9F3942E4B}">
                <a14:imgProps xmlns:a14="http://schemas.microsoft.com/office/drawing/2010/main">
                  <a14:imgLayer r:embed="rId9">
                    <a14:imgEffect>
                      <a14:saturation sat="0"/>
                    </a14:imgEffect>
                  </a14:imgLayer>
                </a14:imgProps>
              </a:ext>
            </a:extLst>
          </a:blip>
          <a:stretch>
            <a:fillRect/>
          </a:stretch>
        </p:blipFill>
        <p:spPr>
          <a:xfrm>
            <a:off x="2526273" y="682411"/>
            <a:ext cx="4340728" cy="4078577"/>
          </a:xfrm>
          <a:prstGeom prst="rect">
            <a:avLst/>
          </a:prstGeom>
        </p:spPr>
      </p:pic>
    </p:spTree>
    <p:extLst>
      <p:ext uri="{BB962C8B-B14F-4D97-AF65-F5344CB8AC3E}">
        <p14:creationId xmlns:p14="http://schemas.microsoft.com/office/powerpoint/2010/main" val="14650392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40775" y="204039"/>
            <a:ext cx="6013777" cy="597005"/>
          </a:xfrm>
        </p:spPr>
        <p:txBody>
          <a:bodyPr>
            <a:noAutofit/>
          </a:bodyPr>
          <a:lstStyle/>
          <a:p>
            <a:r>
              <a:rPr lang="en-US" dirty="0" smtClean="0">
                <a:latin typeface="Garamond" panose="02020404030301010803" pitchFamily="18" charset="0"/>
              </a:rPr>
              <a:t>Key Roles in </a:t>
            </a:r>
            <a:r>
              <a:rPr lang="en-US" dirty="0">
                <a:latin typeface="Garamond" panose="02020404030301010803" pitchFamily="18" charset="0"/>
              </a:rPr>
              <a:t>Data Analytics </a:t>
            </a:r>
            <a:r>
              <a:rPr lang="en-US" dirty="0" smtClean="0">
                <a:latin typeface="Garamond" panose="02020404030301010803" pitchFamily="18" charset="0"/>
              </a:rPr>
              <a:t>Projects</a:t>
            </a:r>
            <a:br>
              <a:rPr lang="en-US" dirty="0" smtClean="0">
                <a:latin typeface="Garamond" panose="02020404030301010803" pitchFamily="18" charset="0"/>
              </a:rPr>
            </a:br>
            <a:endParaRPr lang="en-US" dirty="0">
              <a:latin typeface="Garamond" panose="02020404030301010803" pitchFamily="18" charset="0"/>
            </a:endParaRPr>
          </a:p>
        </p:txBody>
      </p:sp>
      <p:sp>
        <p:nvSpPr>
          <p:cNvPr id="5" name="Content Placeholder 4"/>
          <p:cNvSpPr>
            <a:spLocks noGrp="1"/>
          </p:cNvSpPr>
          <p:nvPr>
            <p:ph sz="half" idx="1"/>
          </p:nvPr>
        </p:nvSpPr>
        <p:spPr>
          <a:xfrm>
            <a:off x="2713918" y="1082338"/>
            <a:ext cx="6294056" cy="3334313"/>
          </a:xfrm>
        </p:spPr>
        <p:txBody>
          <a:bodyPr>
            <a:noAutofit/>
          </a:bodyPr>
          <a:lstStyle/>
          <a:p>
            <a:pPr marL="0" indent="0">
              <a:buNone/>
            </a:pPr>
            <a:r>
              <a:rPr lang="en-US" sz="2000" b="0" dirty="0" smtClean="0">
                <a:solidFill>
                  <a:schemeClr val="accent1">
                    <a:lumMod val="75000"/>
                  </a:schemeClr>
                </a:solidFill>
                <a:latin typeface="Garamond" panose="02020404030301010803" pitchFamily="18" charset="0"/>
              </a:rPr>
              <a:t>Project Sponsor: </a:t>
            </a:r>
            <a:r>
              <a:rPr lang="en-US" sz="2000" b="0" dirty="0" smtClean="0">
                <a:latin typeface="Garamond" panose="02020404030301010803" pitchFamily="18" charset="0"/>
              </a:rPr>
              <a:t>Responsible for the genesis of the project, </a:t>
            </a:r>
            <a:r>
              <a:rPr lang="en-US" sz="2000" b="0" dirty="0">
                <a:latin typeface="Garamond" panose="02020404030301010803" pitchFamily="18" charset="0"/>
              </a:rPr>
              <a:t>provides impetus </a:t>
            </a:r>
            <a:r>
              <a:rPr lang="en-US" sz="2000" b="0" dirty="0" smtClean="0">
                <a:latin typeface="Garamond" panose="02020404030301010803" pitchFamily="18" charset="0"/>
              </a:rPr>
              <a:t>for the project and usually provides funding as well.</a:t>
            </a:r>
            <a:br>
              <a:rPr lang="en-US" sz="2000" b="0" dirty="0" smtClean="0">
                <a:latin typeface="Garamond" panose="02020404030301010803" pitchFamily="18" charset="0"/>
              </a:rPr>
            </a:br>
            <a:endParaRPr lang="en-US" sz="2000" b="0" dirty="0" smtClean="0">
              <a:latin typeface="Garamond" panose="02020404030301010803" pitchFamily="18" charset="0"/>
            </a:endParaRPr>
          </a:p>
          <a:p>
            <a:pPr marL="0" indent="0">
              <a:buNone/>
            </a:pPr>
            <a:r>
              <a:rPr lang="en-US" sz="2000" b="0" dirty="0" smtClean="0">
                <a:solidFill>
                  <a:schemeClr val="accent1">
                    <a:lumMod val="75000"/>
                  </a:schemeClr>
                </a:solidFill>
                <a:latin typeface="Garamond" panose="02020404030301010803" pitchFamily="18" charset="0"/>
              </a:rPr>
              <a:t>Business User/Analyst: </a:t>
            </a:r>
            <a:r>
              <a:rPr lang="en-US" sz="2000" b="0" dirty="0" smtClean="0">
                <a:latin typeface="Garamond" panose="02020404030301010803" pitchFamily="18" charset="0"/>
              </a:rPr>
              <a:t>Has a deep understanding of the business domain and is likely to use the end result of the project once implemented.</a:t>
            </a:r>
          </a:p>
          <a:p>
            <a:pPr marL="0" indent="0">
              <a:buNone/>
            </a:pPr>
            <a:endParaRPr lang="en-US" sz="2000" b="0" dirty="0">
              <a:latin typeface="Garamond" panose="02020404030301010803" pitchFamily="18" charset="0"/>
            </a:endParaRPr>
          </a:p>
          <a:p>
            <a:pPr marL="0" indent="0">
              <a:buNone/>
            </a:pPr>
            <a:r>
              <a:rPr lang="en-US" sz="2000" b="0" dirty="0" smtClean="0">
                <a:solidFill>
                  <a:schemeClr val="accent1">
                    <a:lumMod val="75000"/>
                  </a:schemeClr>
                </a:solidFill>
                <a:latin typeface="Garamond" panose="02020404030301010803" pitchFamily="18" charset="0"/>
              </a:rPr>
              <a:t>Data Engineer: </a:t>
            </a:r>
            <a:r>
              <a:rPr lang="en-US" sz="2000" b="0" dirty="0" smtClean="0">
                <a:latin typeface="Garamond" panose="02020404030301010803" pitchFamily="18" charset="0"/>
              </a:rPr>
              <a:t>Deep technical skills to work with databases and can assist providing access to right data sources.</a:t>
            </a:r>
          </a:p>
          <a:p>
            <a:pPr marL="0" indent="0">
              <a:buNone/>
            </a:pPr>
            <a:endParaRPr lang="en-US" sz="2000" b="0" dirty="0">
              <a:latin typeface="Garamond" panose="02020404030301010803" pitchFamily="18" charset="0"/>
            </a:endParaRPr>
          </a:p>
          <a:p>
            <a:pPr marL="0" indent="0">
              <a:buNone/>
            </a:pPr>
            <a:endParaRPr lang="en-US" sz="1600" b="0" dirty="0">
              <a:latin typeface="Garamond" panose="02020404030301010803" pitchFamily="18" charset="0"/>
            </a:endParaRPr>
          </a:p>
          <a:p>
            <a:endParaRPr lang="en-US" sz="1600" b="0" dirty="0" smtClean="0">
              <a:latin typeface="Garamond" panose="02020404030301010803" pitchFamily="18" charset="0"/>
            </a:endParaRPr>
          </a:p>
          <a:p>
            <a:endParaRPr lang="en-US" sz="1600" b="0" dirty="0">
              <a:latin typeface="Garamond" panose="02020404030301010803" pitchFamily="18" charset="0"/>
            </a:endParaRPr>
          </a:p>
        </p:txBody>
      </p:sp>
      <p:graphicFrame>
        <p:nvGraphicFramePr>
          <p:cNvPr id="2" name="Object 1"/>
          <p:cNvGraphicFramePr>
            <a:graphicFrameLocks noChangeAspect="1"/>
          </p:cNvGraphicFramePr>
          <p:nvPr>
            <p:extLst/>
          </p:nvPr>
        </p:nvGraphicFramePr>
        <p:xfrm>
          <a:off x="1680023" y="2300724"/>
          <a:ext cx="936126" cy="936126"/>
        </p:xfrm>
        <a:graphic>
          <a:graphicData uri="http://schemas.openxmlformats.org/presentationml/2006/ole">
            <mc:AlternateContent xmlns:mc="http://schemas.openxmlformats.org/markup-compatibility/2006">
              <mc:Choice xmlns:v="urn:schemas-microsoft-com:vml" Requires="v">
                <p:oleObj spid="_x0000_s12350" name="Image" r:id="rId6" imgW="2514240" imgH="2514240" progId="Photoshop.Image.15">
                  <p:embed/>
                </p:oleObj>
              </mc:Choice>
              <mc:Fallback>
                <p:oleObj name="Image" r:id="rId6" imgW="2514240" imgH="2514240" progId="Photoshop.Image.15">
                  <p:embed/>
                  <p:pic>
                    <p:nvPicPr>
                      <p:cNvPr id="2" name="Object 1"/>
                      <p:cNvPicPr/>
                      <p:nvPr/>
                    </p:nvPicPr>
                    <p:blipFill>
                      <a:blip r:embed="rId7"/>
                      <a:stretch>
                        <a:fillRect/>
                      </a:stretch>
                    </p:blipFill>
                    <p:spPr>
                      <a:xfrm>
                        <a:off x="1680023" y="2300724"/>
                        <a:ext cx="936126" cy="936126"/>
                      </a:xfrm>
                      <a:prstGeom prst="rect">
                        <a:avLst/>
                      </a:prstGeom>
                    </p:spPr>
                  </p:pic>
                </p:oleObj>
              </mc:Fallback>
            </mc:AlternateContent>
          </a:graphicData>
        </a:graphic>
      </p:graphicFrame>
      <p:graphicFrame>
        <p:nvGraphicFramePr>
          <p:cNvPr id="3" name="Object 2"/>
          <p:cNvGraphicFramePr>
            <a:graphicFrameLocks noChangeAspect="1"/>
          </p:cNvGraphicFramePr>
          <p:nvPr>
            <p:extLst/>
          </p:nvPr>
        </p:nvGraphicFramePr>
        <p:xfrm>
          <a:off x="1679648" y="1120450"/>
          <a:ext cx="936126" cy="936126"/>
        </p:xfrm>
        <a:graphic>
          <a:graphicData uri="http://schemas.openxmlformats.org/presentationml/2006/ole">
            <mc:AlternateContent xmlns:mc="http://schemas.openxmlformats.org/markup-compatibility/2006">
              <mc:Choice xmlns:v="urn:schemas-microsoft-com:vml" Requires="v">
                <p:oleObj spid="_x0000_s12351" name="Image" r:id="rId8" imgW="2514240" imgH="2514240" progId="Photoshop.Image.15">
                  <p:embed/>
                </p:oleObj>
              </mc:Choice>
              <mc:Fallback>
                <p:oleObj name="Image" r:id="rId8" imgW="2514240" imgH="2514240" progId="Photoshop.Image.15">
                  <p:embed/>
                  <p:pic>
                    <p:nvPicPr>
                      <p:cNvPr id="3" name="Object 2"/>
                      <p:cNvPicPr/>
                      <p:nvPr/>
                    </p:nvPicPr>
                    <p:blipFill>
                      <a:blip r:embed="rId9"/>
                      <a:stretch>
                        <a:fillRect/>
                      </a:stretch>
                    </p:blipFill>
                    <p:spPr>
                      <a:xfrm>
                        <a:off x="1679648" y="1120450"/>
                        <a:ext cx="936126" cy="936126"/>
                      </a:xfrm>
                      <a:prstGeom prst="rect">
                        <a:avLst/>
                      </a:prstGeom>
                    </p:spPr>
                  </p:pic>
                </p:oleObj>
              </mc:Fallback>
            </mc:AlternateContent>
          </a:graphicData>
        </a:graphic>
      </p:graphicFrame>
      <p:graphicFrame>
        <p:nvGraphicFramePr>
          <p:cNvPr id="6" name="Object 5"/>
          <p:cNvGraphicFramePr>
            <a:graphicFrameLocks noChangeAspect="1"/>
          </p:cNvGraphicFramePr>
          <p:nvPr>
            <p:extLst/>
          </p:nvPr>
        </p:nvGraphicFramePr>
        <p:xfrm>
          <a:off x="1626374" y="3485326"/>
          <a:ext cx="936126" cy="931325"/>
        </p:xfrm>
        <a:graphic>
          <a:graphicData uri="http://schemas.openxmlformats.org/presentationml/2006/ole">
            <mc:AlternateContent xmlns:mc="http://schemas.openxmlformats.org/markup-compatibility/2006">
              <mc:Choice xmlns:v="urn:schemas-microsoft-com:vml" Requires="v">
                <p:oleObj spid="_x0000_s12352" name="Image" r:id="rId10" imgW="2476080" imgH="2463480" progId="Photoshop.Image.15">
                  <p:embed/>
                </p:oleObj>
              </mc:Choice>
              <mc:Fallback>
                <p:oleObj name="Image" r:id="rId10" imgW="2476080" imgH="2463480" progId="Photoshop.Image.15">
                  <p:embed/>
                  <p:pic>
                    <p:nvPicPr>
                      <p:cNvPr id="6" name="Object 5"/>
                      <p:cNvPicPr/>
                      <p:nvPr/>
                    </p:nvPicPr>
                    <p:blipFill>
                      <a:blip r:embed="rId11"/>
                      <a:stretch>
                        <a:fillRect/>
                      </a:stretch>
                    </p:blipFill>
                    <p:spPr>
                      <a:xfrm>
                        <a:off x="1626374" y="3485326"/>
                        <a:ext cx="936126" cy="931325"/>
                      </a:xfrm>
                      <a:prstGeom prst="rect">
                        <a:avLst/>
                      </a:prstGeom>
                    </p:spPr>
                  </p:pic>
                </p:oleObj>
              </mc:Fallback>
            </mc:AlternateContent>
          </a:graphicData>
        </a:graphic>
      </p:graphicFrame>
      <p:pic>
        <p:nvPicPr>
          <p:cNvPr id="7" name="1_4_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573088" y="4195763"/>
            <a:ext cx="487362" cy="487362"/>
          </a:xfrm>
          <a:prstGeom prst="rect">
            <a:avLst/>
          </a:prstGeom>
        </p:spPr>
      </p:pic>
    </p:spTree>
    <p:extLst>
      <p:ext uri="{BB962C8B-B14F-4D97-AF65-F5344CB8AC3E}">
        <p14:creationId xmlns:p14="http://schemas.microsoft.com/office/powerpoint/2010/main" val="11067212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28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1134311" y="1167561"/>
            <a:ext cx="7602366" cy="3263504"/>
          </a:xfrm>
        </p:spPr>
        <p:txBody>
          <a:bodyPr>
            <a:noAutofit/>
          </a:bodyPr>
          <a:lstStyle/>
          <a:p>
            <a:r>
              <a:rPr lang="en-US" sz="2000" b="0" dirty="0">
                <a:latin typeface="Garamond" panose="02020404030301010803" pitchFamily="18" charset="0"/>
              </a:rPr>
              <a:t>In predictive analytics, various algorithms are deployed to mine </a:t>
            </a:r>
            <a:r>
              <a:rPr lang="en-US" sz="2000" b="0" dirty="0" smtClean="0">
                <a:latin typeface="Garamond" panose="02020404030301010803" pitchFamily="18" charset="0"/>
              </a:rPr>
              <a:t>data to find </a:t>
            </a:r>
            <a:r>
              <a:rPr lang="en-US" sz="2000" b="0" dirty="0">
                <a:latin typeface="Garamond" panose="02020404030301010803" pitchFamily="18" charset="0"/>
              </a:rPr>
              <a:t>patterns </a:t>
            </a:r>
            <a:r>
              <a:rPr lang="en-US" sz="2000" b="0" dirty="0" smtClean="0">
                <a:latin typeface="Garamond" panose="02020404030301010803" pitchFamily="18" charset="0"/>
              </a:rPr>
              <a:t>with </a:t>
            </a:r>
            <a:r>
              <a:rPr lang="en-US" sz="2000" b="0" dirty="0">
                <a:latin typeface="Garamond" panose="02020404030301010803" pitchFamily="18" charset="0"/>
              </a:rPr>
              <a:t>the goal making predictions. </a:t>
            </a:r>
          </a:p>
          <a:p>
            <a:endParaRPr lang="en-US" sz="2000" b="0" dirty="0">
              <a:latin typeface="Garamond" panose="02020404030301010803" pitchFamily="18" charset="0"/>
            </a:endParaRPr>
          </a:p>
          <a:p>
            <a:r>
              <a:rPr lang="en-US" sz="2000" b="0" dirty="0" smtClean="0">
                <a:latin typeface="Garamond" panose="02020404030301010803" pitchFamily="18" charset="0"/>
              </a:rPr>
              <a:t>Predictive analytics systems deploy more complex algorithms and are more computationally intensive</a:t>
            </a:r>
          </a:p>
          <a:p>
            <a:endParaRPr lang="en-US" sz="2000" b="0" dirty="0" smtClean="0">
              <a:latin typeface="Garamond" panose="02020404030301010803" pitchFamily="18" charset="0"/>
            </a:endParaRPr>
          </a:p>
          <a:p>
            <a:r>
              <a:rPr lang="en-US" sz="2000" b="0" dirty="0">
                <a:latin typeface="Garamond" panose="02020404030301010803" pitchFamily="18" charset="0"/>
              </a:rPr>
              <a:t>In Predictive </a:t>
            </a:r>
            <a:r>
              <a:rPr lang="en-US" sz="2000" b="0" dirty="0" smtClean="0">
                <a:latin typeface="Garamond" panose="02020404030301010803" pitchFamily="18" charset="0"/>
              </a:rPr>
              <a:t>Analytics systems the focus is in predicting the future as opposed to describing what has happened in the past which is the </a:t>
            </a:r>
            <a:r>
              <a:rPr lang="en-US" sz="2000" b="0" dirty="0" err="1" smtClean="0">
                <a:latin typeface="Garamond" panose="02020404030301010803" pitchFamily="18" charset="0"/>
              </a:rPr>
              <a:t>focous</a:t>
            </a:r>
            <a:r>
              <a:rPr lang="en-US" sz="2000" b="0" dirty="0" smtClean="0">
                <a:latin typeface="Garamond" panose="02020404030301010803" pitchFamily="18" charset="0"/>
              </a:rPr>
              <a:t> of BI systems.    </a:t>
            </a:r>
          </a:p>
          <a:p>
            <a:pPr marL="0" indent="0">
              <a:buNone/>
            </a:pPr>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sp>
        <p:nvSpPr>
          <p:cNvPr id="3" name="TextBox 2"/>
          <p:cNvSpPr txBox="1"/>
          <p:nvPr/>
        </p:nvSpPr>
        <p:spPr>
          <a:xfrm>
            <a:off x="0" y="0"/>
            <a:ext cx="9144000" cy="4718649"/>
          </a:xfrm>
          <a:prstGeom prst="rect">
            <a:avLst/>
          </a:prstGeom>
          <a:solidFill>
            <a:schemeClr val="tx1"/>
          </a:solidFill>
        </p:spPr>
        <p:txBody>
          <a:bodyPr wrap="square" rtlCol="0">
            <a:spAutoFit/>
          </a:bodyPr>
          <a:lstStyle/>
          <a:p>
            <a:endParaRPr lang="en-US" dirty="0"/>
          </a:p>
        </p:txBody>
      </p:sp>
      <p:sp>
        <p:nvSpPr>
          <p:cNvPr id="2" name="Title 1"/>
          <p:cNvSpPr>
            <a:spLocks noGrp="1"/>
          </p:cNvSpPr>
          <p:nvPr>
            <p:ph type="title"/>
          </p:nvPr>
        </p:nvSpPr>
        <p:spPr>
          <a:xfrm>
            <a:off x="280515" y="420307"/>
            <a:ext cx="8582970" cy="3998803"/>
          </a:xfrm>
          <a:solidFill>
            <a:srgbClr val="000000">
              <a:alpha val="0"/>
            </a:srgbClr>
          </a:solidFill>
        </p:spPr>
        <p:txBody>
          <a:bodyPr>
            <a:normAutofit/>
          </a:bodyPr>
          <a:lstStyle/>
          <a:p>
            <a:pPr algn="ctr"/>
            <a:r>
              <a:rPr lang="en-US" sz="3200" b="0" dirty="0" smtClean="0">
                <a:solidFill>
                  <a:schemeClr val="bg1"/>
                </a:solidFill>
              </a:rPr>
              <a:t>“The </a:t>
            </a:r>
            <a:r>
              <a:rPr lang="en-US" sz="3200" b="0" dirty="0">
                <a:solidFill>
                  <a:schemeClr val="bg1"/>
                </a:solidFill>
              </a:rPr>
              <a:t>value of an idea lies in the using of it</a:t>
            </a:r>
            <a:r>
              <a:rPr lang="en-US" sz="3200" b="0" dirty="0" smtClean="0">
                <a:solidFill>
                  <a:schemeClr val="bg1"/>
                </a:solidFill>
              </a:rPr>
              <a:t>.”</a:t>
            </a:r>
            <a:br>
              <a:rPr lang="en-US" sz="3200" b="0" dirty="0" smtClean="0">
                <a:solidFill>
                  <a:schemeClr val="bg1"/>
                </a:solidFill>
              </a:rPr>
            </a:br>
            <a:r>
              <a:rPr lang="en-US" sz="3200" b="0" dirty="0">
                <a:solidFill>
                  <a:schemeClr val="bg1"/>
                </a:solidFill>
              </a:rPr>
              <a:t/>
            </a:r>
            <a:br>
              <a:rPr lang="en-US" sz="3200" b="0" dirty="0">
                <a:solidFill>
                  <a:schemeClr val="bg1"/>
                </a:solidFill>
              </a:rPr>
            </a:br>
            <a:r>
              <a:rPr lang="en-US" sz="2800" b="0" dirty="0">
                <a:solidFill>
                  <a:schemeClr val="bg1"/>
                </a:solidFill>
              </a:rPr>
              <a:t>Thomas A. </a:t>
            </a:r>
            <a:r>
              <a:rPr lang="en-US" sz="2800" b="0" dirty="0" smtClean="0">
                <a:solidFill>
                  <a:schemeClr val="bg1"/>
                </a:solidFill>
              </a:rPr>
              <a:t>Edison</a:t>
            </a:r>
            <a:r>
              <a:rPr lang="en-US" sz="3600" b="0" dirty="0"/>
              <a:t/>
            </a:r>
            <a:br>
              <a:rPr lang="en-US" sz="3600" b="0" dirty="0"/>
            </a:br>
            <a:r>
              <a:rPr lang="en-US" sz="3200" dirty="0" smtClean="0"/>
              <a:t/>
            </a:r>
            <a:br>
              <a:rPr lang="en-US" sz="3200" dirty="0" smtClean="0"/>
            </a:br>
            <a:endParaRPr lang="en-US" sz="3200" dirty="0"/>
          </a:p>
        </p:txBody>
      </p:sp>
    </p:spTree>
    <p:extLst>
      <p:ext uri="{BB962C8B-B14F-4D97-AF65-F5344CB8AC3E}">
        <p14:creationId xmlns:p14="http://schemas.microsoft.com/office/powerpoint/2010/main" val="229313777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52501" y="264591"/>
            <a:ext cx="6438585" cy="884172"/>
          </a:xfrm>
        </p:spPr>
        <p:txBody>
          <a:bodyPr/>
          <a:lstStyle/>
          <a:p>
            <a:r>
              <a:rPr lang="en-US" dirty="0">
                <a:latin typeface="Garamond" panose="02020404030301010803" pitchFamily="18" charset="0"/>
              </a:rPr>
              <a:t>Step 6: </a:t>
            </a:r>
            <a:r>
              <a:rPr lang="en-US" dirty="0" smtClean="0">
                <a:latin typeface="Garamond" panose="02020404030301010803" pitchFamily="18" charset="0"/>
              </a:rPr>
              <a:t>Operationalize the Model</a:t>
            </a:r>
            <a:endParaRPr lang="en-US" dirty="0">
              <a:latin typeface="Garamond" panose="02020404030301010803" pitchFamily="18" charset="0"/>
            </a:endParaRPr>
          </a:p>
        </p:txBody>
      </p:sp>
      <p:sp>
        <p:nvSpPr>
          <p:cNvPr id="6" name="Content Placeholder 4"/>
          <p:cNvSpPr>
            <a:spLocks noGrp="1"/>
          </p:cNvSpPr>
          <p:nvPr>
            <p:ph sz="half" idx="1"/>
          </p:nvPr>
        </p:nvSpPr>
        <p:spPr>
          <a:xfrm>
            <a:off x="2026227" y="957570"/>
            <a:ext cx="6823049" cy="3263504"/>
          </a:xfrm>
        </p:spPr>
        <p:txBody>
          <a:bodyPr>
            <a:normAutofit/>
          </a:bodyPr>
          <a:lstStyle/>
          <a:p>
            <a:endParaRPr lang="en-US" sz="1700" b="0" dirty="0"/>
          </a:p>
          <a:p>
            <a:pPr>
              <a:buFont typeface="Wingdings" panose="05000000000000000000" pitchFamily="2" charset="2"/>
              <a:buChar char="§"/>
            </a:pPr>
            <a:endParaRPr lang="en-US" sz="1700" b="0" dirty="0" smtClean="0">
              <a:latin typeface="Garamond" panose="02020404030301010803" pitchFamily="18" charset="0"/>
            </a:endParaRPr>
          </a:p>
          <a:p>
            <a:pPr>
              <a:buFont typeface="Wingdings" panose="05000000000000000000" pitchFamily="2" charset="2"/>
              <a:buChar char="§"/>
            </a:pPr>
            <a:r>
              <a:rPr lang="en-US" sz="2000" b="0" dirty="0" smtClean="0">
                <a:latin typeface="Garamond" panose="02020404030301010803" pitchFamily="18" charset="0"/>
              </a:rPr>
              <a:t>Deliver technical documentation of the model and data</a:t>
            </a:r>
          </a:p>
          <a:p>
            <a:pPr>
              <a:buFont typeface="Wingdings" panose="05000000000000000000" pitchFamily="2" charset="2"/>
              <a:buChar char="§"/>
            </a:pPr>
            <a:r>
              <a:rPr lang="en-US" sz="2000" b="0" dirty="0" smtClean="0">
                <a:latin typeface="Garamond" panose="02020404030301010803" pitchFamily="18" charset="0"/>
              </a:rPr>
              <a:t>Provide consultancy and support for best way to operationalize the model</a:t>
            </a:r>
            <a:endParaRPr lang="en-US" sz="2000" b="0" dirty="0">
              <a:latin typeface="Garamond" panose="02020404030301010803" pitchFamily="18" charset="0"/>
            </a:endParaRPr>
          </a:p>
          <a:p>
            <a:pPr>
              <a:buFont typeface="Wingdings" panose="05000000000000000000" pitchFamily="2" charset="2"/>
              <a:buChar char="§"/>
            </a:pPr>
            <a:r>
              <a:rPr lang="en-US" sz="2000" b="0" dirty="0" smtClean="0">
                <a:latin typeface="Garamond" panose="02020404030301010803" pitchFamily="18" charset="0"/>
              </a:rPr>
              <a:t>Define test cases and assure correct procedures are followed for operationalizing the model</a:t>
            </a:r>
          </a:p>
          <a:p>
            <a:pPr>
              <a:buFont typeface="Wingdings" panose="05000000000000000000" pitchFamily="2" charset="2"/>
              <a:buChar char="§"/>
            </a:pPr>
            <a:r>
              <a:rPr lang="en-US" sz="2000" b="0" dirty="0" smtClean="0">
                <a:latin typeface="Garamond" panose="02020404030301010803" pitchFamily="18" charset="0"/>
              </a:rPr>
              <a:t>Define the processes to retain and update the models. </a:t>
            </a:r>
          </a:p>
          <a:p>
            <a:pPr marL="0" indent="0">
              <a:buNone/>
            </a:pPr>
            <a:endParaRPr lang="en-US" sz="2000" b="0" dirty="0"/>
          </a:p>
          <a:p>
            <a:pPr>
              <a:buFont typeface="Wingdings" panose="05000000000000000000" pitchFamily="2" charset="2"/>
              <a:buChar char="§"/>
            </a:pPr>
            <a:endParaRPr lang="en-US" sz="1700" dirty="0"/>
          </a:p>
          <a:p>
            <a:endParaRPr lang="en-US" sz="1700" dirty="0"/>
          </a:p>
          <a:p>
            <a:endParaRPr lang="en-US" sz="1700" dirty="0" smtClean="0"/>
          </a:p>
          <a:p>
            <a:endParaRPr lang="en-US" sz="1700" dirty="0"/>
          </a:p>
        </p:txBody>
      </p:sp>
      <p:pic>
        <p:nvPicPr>
          <p:cNvPr id="2" name="1_4_2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55625" y="4535488"/>
            <a:ext cx="487363" cy="487362"/>
          </a:xfrm>
          <a:prstGeom prst="rect">
            <a:avLst/>
          </a:prstGeom>
        </p:spPr>
      </p:pic>
    </p:spTree>
    <p:extLst>
      <p:ext uri="{BB962C8B-B14F-4D97-AF65-F5344CB8AC3E}">
        <p14:creationId xmlns:p14="http://schemas.microsoft.com/office/powerpoint/2010/main" val="370942539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72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0"/>
            <a:ext cx="6897006" cy="884172"/>
          </a:xfrm>
        </p:spPr>
        <p:txBody>
          <a:bodyPr/>
          <a:lstStyle/>
          <a:p>
            <a:r>
              <a:rPr lang="en-US" dirty="0" smtClean="0">
                <a:latin typeface="Garamond" panose="02020404030301010803" pitchFamily="18" charset="0"/>
              </a:rPr>
              <a:t>Quiz</a:t>
            </a:r>
            <a:endParaRPr lang="en-US" dirty="0">
              <a:latin typeface="Garamond" panose="02020404030301010803" pitchFamily="18" charset="0"/>
            </a:endParaRPr>
          </a:p>
        </p:txBody>
      </p:sp>
      <p:sp>
        <p:nvSpPr>
          <p:cNvPr id="5" name="Content Placeholder 4"/>
          <p:cNvSpPr>
            <a:spLocks noGrp="1"/>
          </p:cNvSpPr>
          <p:nvPr>
            <p:ph sz="half" idx="1"/>
          </p:nvPr>
        </p:nvSpPr>
        <p:spPr>
          <a:xfrm>
            <a:off x="1571105" y="1287492"/>
            <a:ext cx="7015942" cy="2914214"/>
          </a:xfrm>
        </p:spPr>
        <p:txBody>
          <a:bodyPr>
            <a:normAutofit fontScale="92500" lnSpcReduction="10000"/>
          </a:bodyPr>
          <a:lstStyle/>
          <a:p>
            <a:r>
              <a:rPr lang="en-US" sz="2000" b="0" dirty="0" smtClean="0">
                <a:latin typeface="Garamond" panose="02020404030301010803" pitchFamily="18" charset="0"/>
              </a:rPr>
              <a:t>Which of the followings is the most time consuming and iterative step in the cycle of an analytics project?</a:t>
            </a:r>
          </a:p>
          <a:p>
            <a:endParaRPr lang="en-US" sz="2000" b="0" dirty="0">
              <a:latin typeface="Garamond" panose="02020404030301010803" pitchFamily="18" charset="0"/>
            </a:endParaRPr>
          </a:p>
          <a:p>
            <a:pPr marL="457200" indent="-457200">
              <a:buFont typeface="+mj-lt"/>
              <a:buAutoNum type="alphaUcPeriod"/>
            </a:pPr>
            <a:r>
              <a:rPr lang="en-US" sz="2000" b="0" dirty="0" smtClean="0">
                <a:latin typeface="Garamond" panose="02020404030301010803" pitchFamily="18" charset="0"/>
              </a:rPr>
              <a:t>Model Building</a:t>
            </a:r>
          </a:p>
          <a:p>
            <a:pPr marL="457200" indent="-457200">
              <a:buFont typeface="+mj-lt"/>
              <a:buAutoNum type="alphaUcPeriod"/>
            </a:pPr>
            <a:r>
              <a:rPr lang="en-US" sz="2000" b="0" dirty="0" smtClean="0">
                <a:latin typeface="Garamond" panose="02020404030301010803" pitchFamily="18" charset="0"/>
              </a:rPr>
              <a:t>Model Planning </a:t>
            </a:r>
          </a:p>
          <a:p>
            <a:pPr marL="457200" indent="-457200">
              <a:buFont typeface="+mj-lt"/>
              <a:buAutoNum type="alphaUcPeriod"/>
            </a:pPr>
            <a:r>
              <a:rPr lang="en-US" sz="2000" b="0" dirty="0" smtClean="0">
                <a:latin typeface="Garamond" panose="02020404030301010803" pitchFamily="18" charset="0"/>
              </a:rPr>
              <a:t>Data Preparation</a:t>
            </a:r>
          </a:p>
          <a:p>
            <a:pPr marL="457200" indent="-457200">
              <a:buFont typeface="+mj-lt"/>
              <a:buAutoNum type="alphaUcPeriod"/>
            </a:pPr>
            <a:r>
              <a:rPr lang="en-US" sz="2000" b="0" dirty="0" smtClean="0">
                <a:latin typeface="Garamond" panose="02020404030301010803" pitchFamily="18" charset="0"/>
              </a:rPr>
              <a:t>None of the above</a:t>
            </a:r>
          </a:p>
          <a:p>
            <a:endParaRPr lang="en-US" sz="2000" b="0" dirty="0">
              <a:latin typeface="Garamond" panose="02020404030301010803" pitchFamily="18" charset="0"/>
            </a:endParaRPr>
          </a:p>
          <a:p>
            <a:pPr marL="0" indent="0">
              <a:buNone/>
            </a:pPr>
            <a:r>
              <a:rPr lang="en-US" sz="2000" b="0" dirty="0" smtClean="0">
                <a:latin typeface="Garamond" panose="02020404030301010803" pitchFamily="18" charset="0"/>
              </a:rPr>
              <a:t>(Correct answer is C)</a:t>
            </a:r>
            <a:endParaRPr lang="en-US" sz="2000" b="0" dirty="0">
              <a:latin typeface="Garamond" panose="02020404030301010803" pitchFamily="18" charset="0"/>
            </a:endParaRPr>
          </a:p>
          <a:p>
            <a:endParaRPr lang="en-US" sz="1900" b="0" dirty="0">
              <a:latin typeface="Garamond" panose="02020404030301010803" pitchFamily="18" charset="0"/>
            </a:endParaRPr>
          </a:p>
        </p:txBody>
      </p:sp>
    </p:spTree>
    <p:extLst>
      <p:ext uri="{BB962C8B-B14F-4D97-AF65-F5344CB8AC3E}">
        <p14:creationId xmlns:p14="http://schemas.microsoft.com/office/powerpoint/2010/main" val="22455584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75583" y="-34255"/>
            <a:ext cx="6897006" cy="582632"/>
          </a:xfrm>
        </p:spPr>
        <p:txBody>
          <a:bodyPr>
            <a:normAutofit/>
          </a:bodyPr>
          <a:lstStyle/>
          <a:p>
            <a:r>
              <a:rPr lang="en-US" dirty="0">
                <a:latin typeface="Garamond" panose="02020404030301010803" pitchFamily="18" charset="0"/>
              </a:rPr>
              <a:t>Data Analytics Lifecycle: </a:t>
            </a:r>
            <a:r>
              <a:rPr lang="en-US" dirty="0" smtClean="0">
                <a:latin typeface="Garamond" panose="02020404030301010803" pitchFamily="18" charset="0"/>
              </a:rPr>
              <a:t>Overview</a:t>
            </a:r>
            <a:endParaRPr lang="en-US" dirty="0">
              <a:latin typeface="Garamond" panose="02020404030301010803" pitchFamily="18" charset="0"/>
            </a:endParaRPr>
          </a:p>
        </p:txBody>
      </p:sp>
      <p:grpSp>
        <p:nvGrpSpPr>
          <p:cNvPr id="6" name="Group 5">
            <a:extLst>
              <a:ext uri="{FF2B5EF4-FFF2-40B4-BE49-F238E27FC236}">
                <a16:creationId xmlns:a16="http://schemas.microsoft.com/office/drawing/2014/main" id="{FE567296-0043-4471-A0E2-B80DAE9E8510}"/>
              </a:ext>
            </a:extLst>
          </p:cNvPr>
          <p:cNvGrpSpPr/>
          <p:nvPr/>
        </p:nvGrpSpPr>
        <p:grpSpPr>
          <a:xfrm>
            <a:off x="2525751" y="683679"/>
            <a:ext cx="4336319" cy="4009218"/>
            <a:chOff x="3700617" y="1371758"/>
            <a:chExt cx="4790770" cy="4429388"/>
          </a:xfrm>
        </p:grpSpPr>
        <p:sp>
          <p:nvSpPr>
            <p:cNvPr id="7" name="Freeform: Shape 82">
              <a:extLst>
                <a:ext uri="{FF2B5EF4-FFF2-40B4-BE49-F238E27FC236}">
                  <a16:creationId xmlns:a16="http://schemas.microsoft.com/office/drawing/2014/main" id="{9B1B5967-515C-44DB-804D-B2F4273EE4F6}"/>
                </a:ext>
              </a:extLst>
            </p:cNvPr>
            <p:cNvSpPr/>
            <p:nvPr/>
          </p:nvSpPr>
          <p:spPr>
            <a:xfrm>
              <a:off x="4438848" y="1371758"/>
              <a:ext cx="1844043" cy="1686102"/>
            </a:xfrm>
            <a:custGeom>
              <a:avLst/>
              <a:gdLst>
                <a:gd name="connsiteX0" fmla="*/ 922789 w 1844043"/>
                <a:gd name="connsiteY0" fmla="*/ 0 h 1686102"/>
                <a:gd name="connsiteX1" fmla="*/ 1840814 w 1844043"/>
                <a:gd name="connsiteY1" fmla="*/ 828439 h 1686102"/>
                <a:gd name="connsiteX2" fmla="*/ 1844043 w 1844043"/>
                <a:gd name="connsiteY2" fmla="*/ 892394 h 1686102"/>
                <a:gd name="connsiteX3" fmla="*/ 1793841 w 1844043"/>
                <a:gd name="connsiteY3" fmla="*/ 884732 h 1686102"/>
                <a:gd name="connsiteX4" fmla="*/ 1657154 w 1844043"/>
                <a:gd name="connsiteY4" fmla="*/ 877830 h 1686102"/>
                <a:gd name="connsiteX5" fmla="*/ 1077568 w 1844043"/>
                <a:gd name="connsiteY5" fmla="*/ 1009660 h 1686102"/>
                <a:gd name="connsiteX6" fmla="*/ 960463 w 1844043"/>
                <a:gd name="connsiteY6" fmla="*/ 1076969 h 1686102"/>
                <a:gd name="connsiteX7" fmla="*/ 944256 w 1844043"/>
                <a:gd name="connsiteY7" fmla="*/ 1056996 h 1686102"/>
                <a:gd name="connsiteX8" fmla="*/ 896232 w 1844043"/>
                <a:gd name="connsiteY8" fmla="*/ 1086171 h 1686102"/>
                <a:gd name="connsiteX9" fmla="*/ 460460 w 1844043"/>
                <a:gd name="connsiteY9" fmla="*/ 1565984 h 1686102"/>
                <a:gd name="connsiteX10" fmla="*/ 404399 w 1844043"/>
                <a:gd name="connsiteY10" fmla="*/ 1686102 h 1686102"/>
                <a:gd name="connsiteX11" fmla="*/ 318893 w 1844043"/>
                <a:gd name="connsiteY11" fmla="*/ 1620553 h 1686102"/>
                <a:gd name="connsiteX12" fmla="*/ 0 w 1844043"/>
                <a:gd name="connsiteY12" fmla="*/ 922789 h 1686102"/>
                <a:gd name="connsiteX13" fmla="*/ 922789 w 1844043"/>
                <a:gd name="connsiteY13" fmla="*/ 0 h 168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44043" h="1686102">
                  <a:moveTo>
                    <a:pt x="922789" y="0"/>
                  </a:moveTo>
                  <a:cubicBezTo>
                    <a:pt x="1400579" y="0"/>
                    <a:pt x="1793558" y="363118"/>
                    <a:pt x="1840814" y="828439"/>
                  </a:cubicBezTo>
                  <a:lnTo>
                    <a:pt x="1844043" y="892394"/>
                  </a:lnTo>
                  <a:lnTo>
                    <a:pt x="1793841" y="884732"/>
                  </a:lnTo>
                  <a:cubicBezTo>
                    <a:pt x="1748899" y="880168"/>
                    <a:pt x="1703300" y="877830"/>
                    <a:pt x="1657154" y="877830"/>
                  </a:cubicBezTo>
                  <a:cubicBezTo>
                    <a:pt x="1449499" y="877830"/>
                    <a:pt x="1252902" y="925175"/>
                    <a:pt x="1077568" y="1009660"/>
                  </a:cubicBezTo>
                  <a:lnTo>
                    <a:pt x="960463" y="1076969"/>
                  </a:lnTo>
                  <a:lnTo>
                    <a:pt x="944256" y="1056996"/>
                  </a:lnTo>
                  <a:lnTo>
                    <a:pt x="896232" y="1086171"/>
                  </a:lnTo>
                  <a:cubicBezTo>
                    <a:pt x="715224" y="1208458"/>
                    <a:pt x="565216" y="1373146"/>
                    <a:pt x="460460" y="1565984"/>
                  </a:cubicBezTo>
                  <a:lnTo>
                    <a:pt x="404399" y="1686102"/>
                  </a:lnTo>
                  <a:lnTo>
                    <a:pt x="318893" y="1620553"/>
                  </a:lnTo>
                  <a:cubicBezTo>
                    <a:pt x="123561" y="1451351"/>
                    <a:pt x="0" y="1201499"/>
                    <a:pt x="0" y="922789"/>
                  </a:cubicBezTo>
                  <a:cubicBezTo>
                    <a:pt x="0" y="413147"/>
                    <a:pt x="413147" y="0"/>
                    <a:pt x="922789"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Freeform: Shape 83">
              <a:extLst>
                <a:ext uri="{FF2B5EF4-FFF2-40B4-BE49-F238E27FC236}">
                  <a16:creationId xmlns:a16="http://schemas.microsoft.com/office/drawing/2014/main" id="{80027441-AB3B-49F3-A7EA-B3BFF62C35B4}"/>
                </a:ext>
              </a:extLst>
            </p:cNvPr>
            <p:cNvSpPr/>
            <p:nvPr/>
          </p:nvSpPr>
          <p:spPr>
            <a:xfrm>
              <a:off x="3700617" y="2663663"/>
              <a:ext cx="1342075" cy="1845578"/>
            </a:xfrm>
            <a:custGeom>
              <a:avLst/>
              <a:gdLst>
                <a:gd name="connsiteX0" fmla="*/ 922789 w 1342075"/>
                <a:gd name="connsiteY0" fmla="*/ 0 h 1845578"/>
                <a:gd name="connsiteX1" fmla="*/ 1281980 w 1342075"/>
                <a:gd name="connsiteY1" fmla="*/ 72518 h 1845578"/>
                <a:gd name="connsiteX2" fmla="*/ 1342075 w 1342075"/>
                <a:gd name="connsiteY2" fmla="*/ 101467 h 1845578"/>
                <a:gd name="connsiteX3" fmla="*/ 1286836 w 1342075"/>
                <a:gd name="connsiteY3" fmla="*/ 175336 h 1845578"/>
                <a:gd name="connsiteX4" fmla="*/ 1058520 w 1342075"/>
                <a:gd name="connsiteY4" fmla="*/ 922790 h 1845578"/>
                <a:gd name="connsiteX5" fmla="*/ 1286836 w 1342075"/>
                <a:gd name="connsiteY5" fmla="*/ 1670244 h 1845578"/>
                <a:gd name="connsiteX6" fmla="*/ 1342074 w 1342075"/>
                <a:gd name="connsiteY6" fmla="*/ 1744112 h 1845578"/>
                <a:gd name="connsiteX7" fmla="*/ 1281980 w 1342075"/>
                <a:gd name="connsiteY7" fmla="*/ 1773061 h 1845578"/>
                <a:gd name="connsiteX8" fmla="*/ 922789 w 1342075"/>
                <a:gd name="connsiteY8" fmla="*/ 1845578 h 1845578"/>
                <a:gd name="connsiteX9" fmla="*/ 0 w 1342075"/>
                <a:gd name="connsiteY9" fmla="*/ 922789 h 1845578"/>
                <a:gd name="connsiteX10" fmla="*/ 922789 w 1342075"/>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5" h="1845578">
                  <a:moveTo>
                    <a:pt x="922789" y="0"/>
                  </a:moveTo>
                  <a:cubicBezTo>
                    <a:pt x="1050200" y="0"/>
                    <a:pt x="1171579" y="25822"/>
                    <a:pt x="1281980" y="72518"/>
                  </a:cubicBezTo>
                  <a:lnTo>
                    <a:pt x="1342075" y="101467"/>
                  </a:lnTo>
                  <a:lnTo>
                    <a:pt x="1286836" y="175336"/>
                  </a:lnTo>
                  <a:cubicBezTo>
                    <a:pt x="1142689" y="388701"/>
                    <a:pt x="1058520" y="645916"/>
                    <a:pt x="1058520" y="922790"/>
                  </a:cubicBezTo>
                  <a:cubicBezTo>
                    <a:pt x="1058520" y="1199664"/>
                    <a:pt x="1142689" y="1456879"/>
                    <a:pt x="1286836" y="1670244"/>
                  </a:cubicBezTo>
                  <a:lnTo>
                    <a:pt x="1342074" y="1744112"/>
                  </a:lnTo>
                  <a:lnTo>
                    <a:pt x="1281980" y="1773061"/>
                  </a:lnTo>
                  <a:cubicBezTo>
                    <a:pt x="1171579" y="1819757"/>
                    <a:pt x="1050200" y="1845578"/>
                    <a:pt x="922789" y="1845578"/>
                  </a:cubicBezTo>
                  <a:cubicBezTo>
                    <a:pt x="413147" y="1845578"/>
                    <a:pt x="0" y="1432431"/>
                    <a:pt x="0" y="922789"/>
                  </a:cubicBezTo>
                  <a:cubicBezTo>
                    <a:pt x="0" y="413147"/>
                    <a:pt x="413147" y="0"/>
                    <a:pt x="92278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9" name="Freeform: Shape 84">
              <a:extLst>
                <a:ext uri="{FF2B5EF4-FFF2-40B4-BE49-F238E27FC236}">
                  <a16:creationId xmlns:a16="http://schemas.microsoft.com/office/drawing/2014/main" id="{27F6B50D-4BE0-4ED5-85ED-A7952006F59F}"/>
                </a:ext>
              </a:extLst>
            </p:cNvPr>
            <p:cNvSpPr/>
            <p:nvPr/>
          </p:nvSpPr>
          <p:spPr>
            <a:xfrm>
              <a:off x="4438848" y="4103738"/>
              <a:ext cx="1842793" cy="1697408"/>
            </a:xfrm>
            <a:custGeom>
              <a:avLst/>
              <a:gdLst>
                <a:gd name="connsiteX0" fmla="*/ 424218 w 1842793"/>
                <a:gd name="connsiteY0" fmla="*/ 0 h 1697408"/>
                <a:gd name="connsiteX1" fmla="*/ 425347 w 1842793"/>
                <a:gd name="connsiteY1" fmla="*/ 3083 h 1697408"/>
                <a:gd name="connsiteX2" fmla="*/ 758277 w 1842793"/>
                <a:gd name="connsiteY2" fmla="*/ 472287 h 1697408"/>
                <a:gd name="connsiteX3" fmla="*/ 898664 w 1842793"/>
                <a:gd name="connsiteY3" fmla="*/ 582593 h 1697408"/>
                <a:gd name="connsiteX4" fmla="*/ 887090 w 1842793"/>
                <a:gd name="connsiteY4" fmla="*/ 604403 h 1697408"/>
                <a:gd name="connsiteX5" fmla="*/ 896232 w 1842793"/>
                <a:gd name="connsiteY5" fmla="*/ 611240 h 1697408"/>
                <a:gd name="connsiteX6" fmla="*/ 1657154 w 1842793"/>
                <a:gd name="connsiteY6" fmla="*/ 843669 h 1697408"/>
                <a:gd name="connsiteX7" fmla="*/ 1779116 w 1842793"/>
                <a:gd name="connsiteY7" fmla="*/ 838279 h 1697408"/>
                <a:gd name="connsiteX8" fmla="*/ 1842793 w 1842793"/>
                <a:gd name="connsiteY8" fmla="*/ 829785 h 1697408"/>
                <a:gd name="connsiteX9" fmla="*/ 1840814 w 1842793"/>
                <a:gd name="connsiteY9" fmla="*/ 868969 h 1697408"/>
                <a:gd name="connsiteX10" fmla="*/ 922789 w 1842793"/>
                <a:gd name="connsiteY10" fmla="*/ 1697408 h 1697408"/>
                <a:gd name="connsiteX11" fmla="*/ 0 w 1842793"/>
                <a:gd name="connsiteY11" fmla="*/ 774619 h 1697408"/>
                <a:gd name="connsiteX12" fmla="*/ 406849 w 1842793"/>
                <a:gd name="connsiteY12" fmla="*/ 9428 h 169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2793" h="1697408">
                  <a:moveTo>
                    <a:pt x="424218" y="0"/>
                  </a:moveTo>
                  <a:lnTo>
                    <a:pt x="425347" y="3083"/>
                  </a:lnTo>
                  <a:cubicBezTo>
                    <a:pt x="501452" y="183016"/>
                    <a:pt x="615831" y="342819"/>
                    <a:pt x="758277" y="472287"/>
                  </a:cubicBezTo>
                  <a:lnTo>
                    <a:pt x="898664" y="582593"/>
                  </a:lnTo>
                  <a:lnTo>
                    <a:pt x="887090" y="604403"/>
                  </a:lnTo>
                  <a:lnTo>
                    <a:pt x="896232" y="611240"/>
                  </a:lnTo>
                  <a:cubicBezTo>
                    <a:pt x="1113442" y="757984"/>
                    <a:pt x="1375292" y="843669"/>
                    <a:pt x="1657154" y="843669"/>
                  </a:cubicBezTo>
                  <a:cubicBezTo>
                    <a:pt x="1698259" y="843669"/>
                    <a:pt x="1738939" y="841847"/>
                    <a:pt x="1779116" y="838279"/>
                  </a:cubicBezTo>
                  <a:lnTo>
                    <a:pt x="1842793" y="829785"/>
                  </a:lnTo>
                  <a:lnTo>
                    <a:pt x="1840814" y="868969"/>
                  </a:lnTo>
                  <a:cubicBezTo>
                    <a:pt x="1793558" y="1334291"/>
                    <a:pt x="1400579" y="1697408"/>
                    <a:pt x="922789" y="1697408"/>
                  </a:cubicBezTo>
                  <a:cubicBezTo>
                    <a:pt x="413147" y="1697408"/>
                    <a:pt x="0" y="1284261"/>
                    <a:pt x="0" y="774619"/>
                  </a:cubicBezTo>
                  <a:cubicBezTo>
                    <a:pt x="0" y="456093"/>
                    <a:pt x="161386" y="175260"/>
                    <a:pt x="406849" y="94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Freeform: Shape 85">
              <a:extLst>
                <a:ext uri="{FF2B5EF4-FFF2-40B4-BE49-F238E27FC236}">
                  <a16:creationId xmlns:a16="http://schemas.microsoft.com/office/drawing/2014/main" id="{E5365D3D-FA1B-4DF2-9C10-9844C393B3BC}"/>
                </a:ext>
              </a:extLst>
            </p:cNvPr>
            <p:cNvSpPr/>
            <p:nvPr/>
          </p:nvSpPr>
          <p:spPr>
            <a:xfrm>
              <a:off x="5956799" y="4082312"/>
              <a:ext cx="1843675" cy="1718834"/>
            </a:xfrm>
            <a:custGeom>
              <a:avLst/>
              <a:gdLst>
                <a:gd name="connsiteX0" fmla="*/ 1379981 w 1843675"/>
                <a:gd name="connsiteY0" fmla="*/ 0 h 1718834"/>
                <a:gd name="connsiteX1" fmla="*/ 1436826 w 1843675"/>
                <a:gd name="connsiteY1" fmla="*/ 30854 h 1718834"/>
                <a:gd name="connsiteX2" fmla="*/ 1843675 w 1843675"/>
                <a:gd name="connsiteY2" fmla="*/ 796045 h 1718834"/>
                <a:gd name="connsiteX3" fmla="*/ 920886 w 1843675"/>
                <a:gd name="connsiteY3" fmla="*/ 1718834 h 1718834"/>
                <a:gd name="connsiteX4" fmla="*/ 2862 w 1843675"/>
                <a:gd name="connsiteY4" fmla="*/ 890395 h 1718834"/>
                <a:gd name="connsiteX5" fmla="*/ 0 w 1843675"/>
                <a:gd name="connsiteY5" fmla="*/ 833720 h 1718834"/>
                <a:gd name="connsiteX6" fmla="*/ 2517 w 1843675"/>
                <a:gd name="connsiteY6" fmla="*/ 834104 h 1718834"/>
                <a:gd name="connsiteX7" fmla="*/ 139203 w 1843675"/>
                <a:gd name="connsiteY7" fmla="*/ 841006 h 1718834"/>
                <a:gd name="connsiteX8" fmla="*/ 1371011 w 1843675"/>
                <a:gd name="connsiteY8" fmla="*/ 24509 h 171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3675" h="1718834">
                  <a:moveTo>
                    <a:pt x="1379981" y="0"/>
                  </a:moveTo>
                  <a:lnTo>
                    <a:pt x="1436826" y="30854"/>
                  </a:lnTo>
                  <a:cubicBezTo>
                    <a:pt x="1682290" y="196686"/>
                    <a:pt x="1843675" y="477519"/>
                    <a:pt x="1843675" y="796045"/>
                  </a:cubicBezTo>
                  <a:cubicBezTo>
                    <a:pt x="1843675" y="1305687"/>
                    <a:pt x="1430528" y="1718834"/>
                    <a:pt x="920886" y="1718834"/>
                  </a:cubicBezTo>
                  <a:cubicBezTo>
                    <a:pt x="443097" y="1718834"/>
                    <a:pt x="50118" y="1355717"/>
                    <a:pt x="2862" y="890395"/>
                  </a:cubicBezTo>
                  <a:lnTo>
                    <a:pt x="0" y="833720"/>
                  </a:lnTo>
                  <a:lnTo>
                    <a:pt x="2517" y="834104"/>
                  </a:lnTo>
                  <a:cubicBezTo>
                    <a:pt x="47458" y="838668"/>
                    <a:pt x="93058" y="841006"/>
                    <a:pt x="139203" y="841006"/>
                  </a:cubicBezTo>
                  <a:cubicBezTo>
                    <a:pt x="692951" y="841006"/>
                    <a:pt x="1168064" y="504330"/>
                    <a:pt x="1371011" y="2450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1" name="Freeform: Shape 86">
              <a:extLst>
                <a:ext uri="{FF2B5EF4-FFF2-40B4-BE49-F238E27FC236}">
                  <a16:creationId xmlns:a16="http://schemas.microsoft.com/office/drawing/2014/main" id="{A7D54706-91B6-4ACF-8E16-8C2E83DB7D89}"/>
                </a:ext>
              </a:extLst>
            </p:cNvPr>
            <p:cNvSpPr/>
            <p:nvPr/>
          </p:nvSpPr>
          <p:spPr>
            <a:xfrm>
              <a:off x="7149314" y="2663663"/>
              <a:ext cx="1342073" cy="1845578"/>
            </a:xfrm>
            <a:custGeom>
              <a:avLst/>
              <a:gdLst>
                <a:gd name="connsiteX0" fmla="*/ 419284 w 1342073"/>
                <a:gd name="connsiteY0" fmla="*/ 0 h 1845578"/>
                <a:gd name="connsiteX1" fmla="*/ 1342073 w 1342073"/>
                <a:gd name="connsiteY1" fmla="*/ 922789 h 1845578"/>
                <a:gd name="connsiteX2" fmla="*/ 419284 w 1342073"/>
                <a:gd name="connsiteY2" fmla="*/ 1845578 h 1845578"/>
                <a:gd name="connsiteX3" fmla="*/ 60093 w 1342073"/>
                <a:gd name="connsiteY3" fmla="*/ 1773061 h 1845578"/>
                <a:gd name="connsiteX4" fmla="*/ 1 w 1342073"/>
                <a:gd name="connsiteY4" fmla="*/ 1744113 h 1845578"/>
                <a:gd name="connsiteX5" fmla="*/ 55239 w 1342073"/>
                <a:gd name="connsiteY5" fmla="*/ 1670244 h 1845578"/>
                <a:gd name="connsiteX6" fmla="*/ 283554 w 1342073"/>
                <a:gd name="connsiteY6" fmla="*/ 922790 h 1845578"/>
                <a:gd name="connsiteX7" fmla="*/ 55239 w 1342073"/>
                <a:gd name="connsiteY7" fmla="*/ 175336 h 1845578"/>
                <a:gd name="connsiteX8" fmla="*/ 0 w 1342073"/>
                <a:gd name="connsiteY8" fmla="*/ 101466 h 1845578"/>
                <a:gd name="connsiteX9" fmla="*/ 60093 w 1342073"/>
                <a:gd name="connsiteY9" fmla="*/ 72518 h 1845578"/>
                <a:gd name="connsiteX10" fmla="*/ 419284 w 1342073"/>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3" h="1845578">
                  <a:moveTo>
                    <a:pt x="419284" y="0"/>
                  </a:moveTo>
                  <a:cubicBezTo>
                    <a:pt x="928926" y="0"/>
                    <a:pt x="1342073" y="413147"/>
                    <a:pt x="1342073" y="922789"/>
                  </a:cubicBezTo>
                  <a:cubicBezTo>
                    <a:pt x="1342073" y="1432431"/>
                    <a:pt x="928926" y="1845578"/>
                    <a:pt x="419284" y="1845578"/>
                  </a:cubicBezTo>
                  <a:cubicBezTo>
                    <a:pt x="291874" y="1845578"/>
                    <a:pt x="170494" y="1819757"/>
                    <a:pt x="60093" y="1773061"/>
                  </a:cubicBezTo>
                  <a:lnTo>
                    <a:pt x="1" y="1744113"/>
                  </a:lnTo>
                  <a:lnTo>
                    <a:pt x="55239" y="1670244"/>
                  </a:lnTo>
                  <a:cubicBezTo>
                    <a:pt x="199385" y="1456879"/>
                    <a:pt x="283554" y="1199664"/>
                    <a:pt x="283554" y="922790"/>
                  </a:cubicBezTo>
                  <a:cubicBezTo>
                    <a:pt x="283554" y="645916"/>
                    <a:pt x="199385" y="388701"/>
                    <a:pt x="55239" y="175336"/>
                  </a:cubicBezTo>
                  <a:lnTo>
                    <a:pt x="0" y="101466"/>
                  </a:lnTo>
                  <a:lnTo>
                    <a:pt x="60093" y="72518"/>
                  </a:lnTo>
                  <a:cubicBezTo>
                    <a:pt x="170494" y="25822"/>
                    <a:pt x="291874" y="0"/>
                    <a:pt x="419284"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n>
                  <a:solidFill>
                    <a:srgbClr val="00B050"/>
                  </a:solidFill>
                </a:ln>
                <a:solidFill>
                  <a:schemeClr val="accent2">
                    <a:lumMod val="75000"/>
                  </a:schemeClr>
                </a:solidFill>
              </a:endParaRPr>
            </a:p>
          </p:txBody>
        </p:sp>
        <p:sp>
          <p:nvSpPr>
            <p:cNvPr id="12" name="Freeform: Shape 87">
              <a:extLst>
                <a:ext uri="{FF2B5EF4-FFF2-40B4-BE49-F238E27FC236}">
                  <a16:creationId xmlns:a16="http://schemas.microsoft.com/office/drawing/2014/main" id="{5C84FC8D-4DF8-4474-BAB8-E74B6853355B}"/>
                </a:ext>
              </a:extLst>
            </p:cNvPr>
            <p:cNvSpPr/>
            <p:nvPr/>
          </p:nvSpPr>
          <p:spPr>
            <a:xfrm>
              <a:off x="5956799" y="1371759"/>
              <a:ext cx="1843675" cy="1718835"/>
            </a:xfrm>
            <a:custGeom>
              <a:avLst/>
              <a:gdLst>
                <a:gd name="connsiteX0" fmla="*/ 920886 w 1843675"/>
                <a:gd name="connsiteY0" fmla="*/ 0 h 1718835"/>
                <a:gd name="connsiteX1" fmla="*/ 1843675 w 1843675"/>
                <a:gd name="connsiteY1" fmla="*/ 922789 h 1718835"/>
                <a:gd name="connsiteX2" fmla="*/ 1436826 w 1843675"/>
                <a:gd name="connsiteY2" fmla="*/ 1687980 h 1718835"/>
                <a:gd name="connsiteX3" fmla="*/ 1379981 w 1843675"/>
                <a:gd name="connsiteY3" fmla="*/ 1718835 h 1718835"/>
                <a:gd name="connsiteX4" fmla="*/ 1371011 w 1843675"/>
                <a:gd name="connsiteY4" fmla="*/ 1694327 h 1718835"/>
                <a:gd name="connsiteX5" fmla="*/ 139203 w 1843675"/>
                <a:gd name="connsiteY5" fmla="*/ 877830 h 1718835"/>
                <a:gd name="connsiteX6" fmla="*/ 2517 w 1843675"/>
                <a:gd name="connsiteY6" fmla="*/ 884732 h 1718835"/>
                <a:gd name="connsiteX7" fmla="*/ 0 w 1843675"/>
                <a:gd name="connsiteY7" fmla="*/ 885116 h 1718835"/>
                <a:gd name="connsiteX8" fmla="*/ 2862 w 1843675"/>
                <a:gd name="connsiteY8" fmla="*/ 828439 h 1718835"/>
                <a:gd name="connsiteX9" fmla="*/ 920886 w 1843675"/>
                <a:gd name="connsiteY9" fmla="*/ 0 h 171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3675" h="1718835">
                  <a:moveTo>
                    <a:pt x="920886" y="0"/>
                  </a:moveTo>
                  <a:cubicBezTo>
                    <a:pt x="1430528" y="0"/>
                    <a:pt x="1843675" y="413147"/>
                    <a:pt x="1843675" y="922789"/>
                  </a:cubicBezTo>
                  <a:cubicBezTo>
                    <a:pt x="1843675" y="1241315"/>
                    <a:pt x="1682290" y="1522148"/>
                    <a:pt x="1436826" y="1687980"/>
                  </a:cubicBezTo>
                  <a:lnTo>
                    <a:pt x="1379981" y="1718835"/>
                  </a:lnTo>
                  <a:lnTo>
                    <a:pt x="1371011" y="1694327"/>
                  </a:lnTo>
                  <a:cubicBezTo>
                    <a:pt x="1168064" y="1214506"/>
                    <a:pt x="692951" y="877830"/>
                    <a:pt x="139203" y="877830"/>
                  </a:cubicBezTo>
                  <a:cubicBezTo>
                    <a:pt x="93058" y="877830"/>
                    <a:pt x="47458" y="880168"/>
                    <a:pt x="2517" y="884732"/>
                  </a:cubicBezTo>
                  <a:lnTo>
                    <a:pt x="0" y="885116"/>
                  </a:lnTo>
                  <a:lnTo>
                    <a:pt x="2862" y="828439"/>
                  </a:lnTo>
                  <a:cubicBezTo>
                    <a:pt x="50118" y="363118"/>
                    <a:pt x="443097" y="0"/>
                    <a:pt x="9208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 name="Oval 12">
              <a:extLst>
                <a:ext uri="{FF2B5EF4-FFF2-40B4-BE49-F238E27FC236}">
                  <a16:creationId xmlns:a16="http://schemas.microsoft.com/office/drawing/2014/main" id="{AA201D28-A18C-4AA4-9644-9969927E11EC}"/>
                </a:ext>
              </a:extLst>
            </p:cNvPr>
            <p:cNvSpPr/>
            <p:nvPr/>
          </p:nvSpPr>
          <p:spPr>
            <a:xfrm>
              <a:off x="394153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6">
                      <a:lumMod val="75000"/>
                    </a:schemeClr>
                  </a:solidFill>
                </a:rPr>
                <a:t>05</a:t>
              </a:r>
            </a:p>
          </p:txBody>
        </p:sp>
        <p:sp>
          <p:nvSpPr>
            <p:cNvPr id="14" name="Oval 13">
              <a:extLst>
                <a:ext uri="{FF2B5EF4-FFF2-40B4-BE49-F238E27FC236}">
                  <a16:creationId xmlns:a16="http://schemas.microsoft.com/office/drawing/2014/main" id="{07337514-3486-4806-A332-ABDD4E29B2A4}"/>
                </a:ext>
              </a:extLst>
            </p:cNvPr>
            <p:cNvSpPr/>
            <p:nvPr/>
          </p:nvSpPr>
          <p:spPr>
            <a:xfrm>
              <a:off x="4673739"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1">
                      <a:lumMod val="75000"/>
                    </a:schemeClr>
                  </a:solidFill>
                </a:rPr>
                <a:t>06</a:t>
              </a:r>
            </a:p>
          </p:txBody>
        </p:sp>
        <p:sp>
          <p:nvSpPr>
            <p:cNvPr id="15" name="Oval 14">
              <a:extLst>
                <a:ext uri="{FF2B5EF4-FFF2-40B4-BE49-F238E27FC236}">
                  <a16:creationId xmlns:a16="http://schemas.microsoft.com/office/drawing/2014/main" id="{2A89A2E8-5C17-4E2C-BC4C-CF42B0508812}"/>
                </a:ext>
              </a:extLst>
            </p:cNvPr>
            <p:cNvSpPr/>
            <p:nvPr/>
          </p:nvSpPr>
          <p:spPr>
            <a:xfrm>
              <a:off x="6189787"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5400" b="1">
                  <a:solidFill>
                    <a:schemeClr val="accent2">
                      <a:lumMod val="50000"/>
                    </a:schemeClr>
                  </a:solidFill>
                </a:rPr>
                <a:t>01</a:t>
              </a:r>
            </a:p>
          </p:txBody>
        </p:sp>
        <p:sp>
          <p:nvSpPr>
            <p:cNvPr id="16" name="Oval 15">
              <a:extLst>
                <a:ext uri="{FF2B5EF4-FFF2-40B4-BE49-F238E27FC236}">
                  <a16:creationId xmlns:a16="http://schemas.microsoft.com/office/drawing/2014/main" id="{9BC36ED7-AD47-4E77-A9E1-5DD304E75827}"/>
                </a:ext>
              </a:extLst>
            </p:cNvPr>
            <p:cNvSpPr/>
            <p:nvPr/>
          </p:nvSpPr>
          <p:spPr>
            <a:xfrm>
              <a:off x="688069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4">
                      <a:lumMod val="75000"/>
                    </a:schemeClr>
                  </a:solidFill>
                </a:rPr>
                <a:t>02</a:t>
              </a:r>
            </a:p>
          </p:txBody>
        </p:sp>
        <p:sp>
          <p:nvSpPr>
            <p:cNvPr id="17" name="Oval 16">
              <a:extLst>
                <a:ext uri="{FF2B5EF4-FFF2-40B4-BE49-F238E27FC236}">
                  <a16:creationId xmlns:a16="http://schemas.microsoft.com/office/drawing/2014/main" id="{60E5720D-BAC5-4A1D-A482-C1792DB18367}"/>
                </a:ext>
              </a:extLst>
            </p:cNvPr>
            <p:cNvSpPr/>
            <p:nvPr/>
          </p:nvSpPr>
          <p:spPr>
            <a:xfrm>
              <a:off x="6189787"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rgbClr val="FFC000"/>
                  </a:solidFill>
                </a:rPr>
                <a:t>03</a:t>
              </a:r>
            </a:p>
          </p:txBody>
        </p:sp>
        <p:sp>
          <p:nvSpPr>
            <p:cNvPr id="18" name="Oval 17">
              <a:extLst>
                <a:ext uri="{FF2B5EF4-FFF2-40B4-BE49-F238E27FC236}">
                  <a16:creationId xmlns:a16="http://schemas.microsoft.com/office/drawing/2014/main" id="{42D1D41A-9FEA-445D-B8F9-43C0001D1818}"/>
                </a:ext>
              </a:extLst>
            </p:cNvPr>
            <p:cNvSpPr/>
            <p:nvPr/>
          </p:nvSpPr>
          <p:spPr>
            <a:xfrm>
              <a:off x="4673739"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5">
                      <a:lumMod val="75000"/>
                    </a:schemeClr>
                  </a:solidFill>
                </a:rPr>
                <a:t>04</a:t>
              </a:r>
            </a:p>
          </p:txBody>
        </p:sp>
        <p:sp>
          <p:nvSpPr>
            <p:cNvPr id="19" name="Freeform: Shape 94">
              <a:extLst>
                <a:ext uri="{FF2B5EF4-FFF2-40B4-BE49-F238E27FC236}">
                  <a16:creationId xmlns:a16="http://schemas.microsoft.com/office/drawing/2014/main" id="{B5ED4804-E3C8-4769-B894-8013459462CA}"/>
                </a:ext>
              </a:extLst>
            </p:cNvPr>
            <p:cNvSpPr/>
            <p:nvPr/>
          </p:nvSpPr>
          <p:spPr>
            <a:xfrm>
              <a:off x="4971177" y="2246526"/>
              <a:ext cx="1078357" cy="735918"/>
            </a:xfrm>
            <a:custGeom>
              <a:avLst/>
              <a:gdLst>
                <a:gd name="connsiteX0" fmla="*/ 1073516 w 1078357"/>
                <a:gd name="connsiteY0" fmla="*/ 0 h 735918"/>
                <a:gd name="connsiteX1" fmla="*/ 1078357 w 1078357"/>
                <a:gd name="connsiteY1" fmla="*/ 48021 h 735918"/>
                <a:gd name="connsiteX2" fmla="*/ 390460 w 1078357"/>
                <a:gd name="connsiteY2" fmla="*/ 735918 h 735918"/>
                <a:gd name="connsiteX3" fmla="*/ 5850 w 1078357"/>
                <a:gd name="connsiteY3" fmla="*/ 618436 h 735918"/>
                <a:gd name="connsiteX4" fmla="*/ 0 w 1078357"/>
                <a:gd name="connsiteY4" fmla="*/ 613610 h 735918"/>
                <a:gd name="connsiteX5" fmla="*/ 16276 w 1078357"/>
                <a:gd name="connsiteY5" fmla="*/ 586820 h 735918"/>
                <a:gd name="connsiteX6" fmla="*/ 988138 w 1078357"/>
                <a:gd name="connsiteY6" fmla="*/ 4311 h 735918"/>
                <a:gd name="connsiteX7" fmla="*/ 1073516 w 1078357"/>
                <a:gd name="connsiteY7" fmla="*/ 0 h 73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8357" h="735918">
                  <a:moveTo>
                    <a:pt x="1073516" y="0"/>
                  </a:moveTo>
                  <a:lnTo>
                    <a:pt x="1078357" y="48021"/>
                  </a:lnTo>
                  <a:cubicBezTo>
                    <a:pt x="1078357" y="427936"/>
                    <a:pt x="770375" y="735918"/>
                    <a:pt x="390460" y="735918"/>
                  </a:cubicBezTo>
                  <a:cubicBezTo>
                    <a:pt x="247992" y="735918"/>
                    <a:pt x="115639" y="692608"/>
                    <a:pt x="5850" y="618436"/>
                  </a:cubicBezTo>
                  <a:lnTo>
                    <a:pt x="0" y="613610"/>
                  </a:lnTo>
                  <a:lnTo>
                    <a:pt x="16276" y="586820"/>
                  </a:lnTo>
                  <a:cubicBezTo>
                    <a:pt x="232495" y="266772"/>
                    <a:pt x="583665" y="45387"/>
                    <a:pt x="988138" y="4311"/>
                  </a:cubicBezTo>
                  <a:lnTo>
                    <a:pt x="107351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0" name="Freeform: Shape 95">
              <a:extLst>
                <a:ext uri="{FF2B5EF4-FFF2-40B4-BE49-F238E27FC236}">
                  <a16:creationId xmlns:a16="http://schemas.microsoft.com/office/drawing/2014/main" id="{24076608-9190-41E8-827B-E91A330F58FF}"/>
                </a:ext>
              </a:extLst>
            </p:cNvPr>
            <p:cNvSpPr/>
            <p:nvPr/>
          </p:nvSpPr>
          <p:spPr>
            <a:xfrm>
              <a:off x="6189788" y="2248904"/>
              <a:ext cx="1043527" cy="733541"/>
            </a:xfrm>
            <a:custGeom>
              <a:avLst/>
              <a:gdLst>
                <a:gd name="connsiteX0" fmla="*/ 4602 w 1043527"/>
                <a:gd name="connsiteY0" fmla="*/ 0 h 733541"/>
                <a:gd name="connsiteX1" fmla="*/ 42901 w 1043527"/>
                <a:gd name="connsiteY1" fmla="*/ 1934 h 733541"/>
                <a:gd name="connsiteX2" fmla="*/ 1014763 w 1043527"/>
                <a:gd name="connsiteY2" fmla="*/ 584443 h 733541"/>
                <a:gd name="connsiteX3" fmla="*/ 1043527 w 1043527"/>
                <a:gd name="connsiteY3" fmla="*/ 631789 h 733541"/>
                <a:gd name="connsiteX4" fmla="*/ 955658 w 1043527"/>
                <a:gd name="connsiteY4" fmla="*/ 679483 h 733541"/>
                <a:gd name="connsiteX5" fmla="*/ 687897 w 1043527"/>
                <a:gd name="connsiteY5" fmla="*/ 733541 h 733541"/>
                <a:gd name="connsiteX6" fmla="*/ 0 w 1043527"/>
                <a:gd name="connsiteY6" fmla="*/ 45644 h 733541"/>
                <a:gd name="connsiteX7" fmla="*/ 4602 w 1043527"/>
                <a:gd name="connsiteY7" fmla="*/ 0 h 73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527" h="733541">
                  <a:moveTo>
                    <a:pt x="4602" y="0"/>
                  </a:moveTo>
                  <a:lnTo>
                    <a:pt x="42901" y="1934"/>
                  </a:lnTo>
                  <a:cubicBezTo>
                    <a:pt x="447374" y="43010"/>
                    <a:pt x="798544" y="264395"/>
                    <a:pt x="1014763" y="584443"/>
                  </a:cubicBezTo>
                  <a:lnTo>
                    <a:pt x="1043527" y="631789"/>
                  </a:lnTo>
                  <a:lnTo>
                    <a:pt x="955658" y="679483"/>
                  </a:lnTo>
                  <a:cubicBezTo>
                    <a:pt x="873359" y="714292"/>
                    <a:pt x="782876" y="733541"/>
                    <a:pt x="687897" y="733541"/>
                  </a:cubicBezTo>
                  <a:cubicBezTo>
                    <a:pt x="307982" y="733541"/>
                    <a:pt x="0" y="425559"/>
                    <a:pt x="0" y="45644"/>
                  </a:cubicBezTo>
                  <a:lnTo>
                    <a:pt x="4602" y="0"/>
                  </a:lnTo>
                  <a:close/>
                </a:path>
              </a:pathLst>
            </a:custGeom>
            <a:solidFill>
              <a:schemeClr val="bg1">
                <a:alpha val="30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1" name="Freeform: Shape 96">
              <a:extLst>
                <a:ext uri="{FF2B5EF4-FFF2-40B4-BE49-F238E27FC236}">
                  <a16:creationId xmlns:a16="http://schemas.microsoft.com/office/drawing/2014/main" id="{6CAF34E0-358D-49DE-A6D8-B6F1E70D256F}"/>
                </a:ext>
              </a:extLst>
            </p:cNvPr>
            <p:cNvSpPr/>
            <p:nvPr/>
          </p:nvSpPr>
          <p:spPr>
            <a:xfrm>
              <a:off x="4759137" y="2960761"/>
              <a:ext cx="558197" cy="1249041"/>
            </a:xfrm>
            <a:custGeom>
              <a:avLst/>
              <a:gdLst>
                <a:gd name="connsiteX0" fmla="*/ 153071 w 558197"/>
                <a:gd name="connsiteY0" fmla="*/ 0 h 1249041"/>
                <a:gd name="connsiteX1" fmla="*/ 254910 w 558197"/>
                <a:gd name="connsiteY1" fmla="*/ 55277 h 1249041"/>
                <a:gd name="connsiteX2" fmla="*/ 558197 w 558197"/>
                <a:gd name="connsiteY2" fmla="*/ 625692 h 1249041"/>
                <a:gd name="connsiteX3" fmla="*/ 254910 w 558197"/>
                <a:gd name="connsiteY3" fmla="*/ 1196107 h 1249041"/>
                <a:gd name="connsiteX4" fmla="*/ 157388 w 558197"/>
                <a:gd name="connsiteY4" fmla="*/ 1249041 h 1249041"/>
                <a:gd name="connsiteX5" fmla="*/ 105058 w 558197"/>
                <a:gd name="connsiteY5" fmla="*/ 1140408 h 1249041"/>
                <a:gd name="connsiteX6" fmla="*/ 0 w 558197"/>
                <a:gd name="connsiteY6" fmla="*/ 620040 h 1249041"/>
                <a:gd name="connsiteX7" fmla="*/ 105058 w 558197"/>
                <a:gd name="connsiteY7" fmla="*/ 99672 h 1249041"/>
                <a:gd name="connsiteX8" fmla="*/ 153071 w 558197"/>
                <a:gd name="connsiteY8" fmla="*/ 0 h 124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197" h="1249041">
                  <a:moveTo>
                    <a:pt x="153071" y="0"/>
                  </a:moveTo>
                  <a:lnTo>
                    <a:pt x="254910" y="55277"/>
                  </a:lnTo>
                  <a:cubicBezTo>
                    <a:pt x="437891" y="178897"/>
                    <a:pt x="558197" y="388245"/>
                    <a:pt x="558197" y="625692"/>
                  </a:cubicBezTo>
                  <a:cubicBezTo>
                    <a:pt x="558197" y="863139"/>
                    <a:pt x="437891" y="1072487"/>
                    <a:pt x="254910" y="1196107"/>
                  </a:cubicBezTo>
                  <a:lnTo>
                    <a:pt x="157388" y="1249041"/>
                  </a:lnTo>
                  <a:lnTo>
                    <a:pt x="105058" y="1140408"/>
                  </a:lnTo>
                  <a:cubicBezTo>
                    <a:pt x="37408" y="980468"/>
                    <a:pt x="0" y="804622"/>
                    <a:pt x="0" y="620040"/>
                  </a:cubicBezTo>
                  <a:cubicBezTo>
                    <a:pt x="0" y="435457"/>
                    <a:pt x="37408" y="259612"/>
                    <a:pt x="105058" y="99672"/>
                  </a:cubicBezTo>
                  <a:lnTo>
                    <a:pt x="153071"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2" name="Freeform: Shape 97">
              <a:extLst>
                <a:ext uri="{FF2B5EF4-FFF2-40B4-BE49-F238E27FC236}">
                  <a16:creationId xmlns:a16="http://schemas.microsoft.com/office/drawing/2014/main" id="{0FDEBF7A-A610-4E65-B186-3263DFE18080}"/>
                </a:ext>
              </a:extLst>
            </p:cNvPr>
            <p:cNvSpPr/>
            <p:nvPr/>
          </p:nvSpPr>
          <p:spPr>
            <a:xfrm>
              <a:off x="6880700" y="2963356"/>
              <a:ext cx="552167" cy="1243851"/>
            </a:xfrm>
            <a:custGeom>
              <a:avLst/>
              <a:gdLst>
                <a:gd name="connsiteX0" fmla="*/ 400346 w 552167"/>
                <a:gd name="connsiteY0" fmla="*/ 0 h 1243851"/>
                <a:gd name="connsiteX1" fmla="*/ 447109 w 552167"/>
                <a:gd name="connsiteY1" fmla="*/ 97077 h 1243851"/>
                <a:gd name="connsiteX2" fmla="*/ 552167 w 552167"/>
                <a:gd name="connsiteY2" fmla="*/ 617445 h 1243851"/>
                <a:gd name="connsiteX3" fmla="*/ 447109 w 552167"/>
                <a:gd name="connsiteY3" fmla="*/ 1137813 h 1243851"/>
                <a:gd name="connsiteX4" fmla="*/ 396029 w 552167"/>
                <a:gd name="connsiteY4" fmla="*/ 1243851 h 1243851"/>
                <a:gd name="connsiteX5" fmla="*/ 303287 w 552167"/>
                <a:gd name="connsiteY5" fmla="*/ 1193512 h 1243851"/>
                <a:gd name="connsiteX6" fmla="*/ 0 w 552167"/>
                <a:gd name="connsiteY6" fmla="*/ 623097 h 1243851"/>
                <a:gd name="connsiteX7" fmla="*/ 303287 w 552167"/>
                <a:gd name="connsiteY7" fmla="*/ 52682 h 1243851"/>
                <a:gd name="connsiteX8" fmla="*/ 400346 w 552167"/>
                <a:gd name="connsiteY8" fmla="*/ 0 h 124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2167" h="1243851">
                  <a:moveTo>
                    <a:pt x="400346" y="0"/>
                  </a:moveTo>
                  <a:lnTo>
                    <a:pt x="447109" y="97077"/>
                  </a:lnTo>
                  <a:cubicBezTo>
                    <a:pt x="514759" y="257017"/>
                    <a:pt x="552167" y="432862"/>
                    <a:pt x="552167" y="617445"/>
                  </a:cubicBezTo>
                  <a:cubicBezTo>
                    <a:pt x="552167" y="802027"/>
                    <a:pt x="514759" y="977873"/>
                    <a:pt x="447109" y="1137813"/>
                  </a:cubicBezTo>
                  <a:lnTo>
                    <a:pt x="396029" y="1243851"/>
                  </a:lnTo>
                  <a:lnTo>
                    <a:pt x="303287" y="1193512"/>
                  </a:lnTo>
                  <a:cubicBezTo>
                    <a:pt x="120306" y="1069892"/>
                    <a:pt x="0" y="860544"/>
                    <a:pt x="0" y="623097"/>
                  </a:cubicBezTo>
                  <a:cubicBezTo>
                    <a:pt x="0" y="385650"/>
                    <a:pt x="120306" y="176302"/>
                    <a:pt x="303287" y="52682"/>
                  </a:cubicBezTo>
                  <a:lnTo>
                    <a:pt x="40034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3" name="Freeform: Shape 98">
              <a:extLst>
                <a:ext uri="{FF2B5EF4-FFF2-40B4-BE49-F238E27FC236}">
                  <a16:creationId xmlns:a16="http://schemas.microsoft.com/office/drawing/2014/main" id="{8AFB14B8-078A-4BBA-A2E8-F3A2C8240531}"/>
                </a:ext>
              </a:extLst>
            </p:cNvPr>
            <p:cNvSpPr/>
            <p:nvPr/>
          </p:nvSpPr>
          <p:spPr>
            <a:xfrm>
              <a:off x="4975751" y="4190460"/>
              <a:ext cx="1073782" cy="724672"/>
            </a:xfrm>
            <a:custGeom>
              <a:avLst/>
              <a:gdLst>
                <a:gd name="connsiteX0" fmla="*/ 385885 w 1073782"/>
                <a:gd name="connsiteY0" fmla="*/ 0 h 724672"/>
                <a:gd name="connsiteX1" fmla="*/ 1073782 w 1073782"/>
                <a:gd name="connsiteY1" fmla="*/ 687897 h 724672"/>
                <a:gd name="connsiteX2" fmla="*/ 1070074 w 1073782"/>
                <a:gd name="connsiteY2" fmla="*/ 724672 h 724672"/>
                <a:gd name="connsiteX3" fmla="*/ 983563 w 1073782"/>
                <a:gd name="connsiteY3" fmla="*/ 720303 h 724672"/>
                <a:gd name="connsiteX4" fmla="*/ 11701 w 1073782"/>
                <a:gd name="connsiteY4" fmla="*/ 137794 h 724672"/>
                <a:gd name="connsiteX5" fmla="*/ 0 w 1073782"/>
                <a:gd name="connsiteY5" fmla="*/ 118534 h 724672"/>
                <a:gd name="connsiteX6" fmla="*/ 1275 w 1073782"/>
                <a:gd name="connsiteY6" fmla="*/ 117482 h 724672"/>
                <a:gd name="connsiteX7" fmla="*/ 385885 w 1073782"/>
                <a:gd name="connsiteY7" fmla="*/ 0 h 72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782" h="724672">
                  <a:moveTo>
                    <a:pt x="385885" y="0"/>
                  </a:moveTo>
                  <a:cubicBezTo>
                    <a:pt x="765800" y="0"/>
                    <a:pt x="1073782" y="307982"/>
                    <a:pt x="1073782" y="687897"/>
                  </a:cubicBezTo>
                  <a:lnTo>
                    <a:pt x="1070074" y="724672"/>
                  </a:lnTo>
                  <a:lnTo>
                    <a:pt x="983563" y="720303"/>
                  </a:lnTo>
                  <a:cubicBezTo>
                    <a:pt x="579090" y="679227"/>
                    <a:pt x="227920" y="457842"/>
                    <a:pt x="11701" y="137794"/>
                  </a:cubicBezTo>
                  <a:lnTo>
                    <a:pt x="0" y="118534"/>
                  </a:lnTo>
                  <a:lnTo>
                    <a:pt x="1275" y="117482"/>
                  </a:lnTo>
                  <a:cubicBezTo>
                    <a:pt x="111064" y="43310"/>
                    <a:pt x="243417" y="0"/>
                    <a:pt x="385885"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4" name="Freeform: Shape 99">
              <a:extLst>
                <a:ext uri="{FF2B5EF4-FFF2-40B4-BE49-F238E27FC236}">
                  <a16:creationId xmlns:a16="http://schemas.microsoft.com/office/drawing/2014/main" id="{0A5A14AA-4D12-40E0-A62D-5C6D06C35ACC}"/>
                </a:ext>
              </a:extLst>
            </p:cNvPr>
            <p:cNvSpPr/>
            <p:nvPr/>
          </p:nvSpPr>
          <p:spPr>
            <a:xfrm>
              <a:off x="6189788" y="4190460"/>
              <a:ext cx="1038363" cy="722294"/>
            </a:xfrm>
            <a:custGeom>
              <a:avLst/>
              <a:gdLst>
                <a:gd name="connsiteX0" fmla="*/ 687897 w 1038363"/>
                <a:gd name="connsiteY0" fmla="*/ 0 h 722294"/>
                <a:gd name="connsiteX1" fmla="*/ 955658 w 1038363"/>
                <a:gd name="connsiteY1" fmla="*/ 54058 h 722294"/>
                <a:gd name="connsiteX2" fmla="*/ 1038363 w 1038363"/>
                <a:gd name="connsiteY2" fmla="*/ 98949 h 722294"/>
                <a:gd name="connsiteX3" fmla="*/ 1014763 w 1038363"/>
                <a:gd name="connsiteY3" fmla="*/ 137794 h 722294"/>
                <a:gd name="connsiteX4" fmla="*/ 42901 w 1038363"/>
                <a:gd name="connsiteY4" fmla="*/ 720303 h 722294"/>
                <a:gd name="connsiteX5" fmla="*/ 3468 w 1038363"/>
                <a:gd name="connsiteY5" fmla="*/ 722294 h 722294"/>
                <a:gd name="connsiteX6" fmla="*/ 0 w 1038363"/>
                <a:gd name="connsiteY6" fmla="*/ 687897 h 722294"/>
                <a:gd name="connsiteX7" fmla="*/ 687897 w 1038363"/>
                <a:gd name="connsiteY7" fmla="*/ 0 h 722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8363" h="722294">
                  <a:moveTo>
                    <a:pt x="687897" y="0"/>
                  </a:moveTo>
                  <a:cubicBezTo>
                    <a:pt x="782876" y="0"/>
                    <a:pt x="873359" y="19249"/>
                    <a:pt x="955658" y="54058"/>
                  </a:cubicBezTo>
                  <a:lnTo>
                    <a:pt x="1038363" y="98949"/>
                  </a:lnTo>
                  <a:lnTo>
                    <a:pt x="1014763" y="137794"/>
                  </a:lnTo>
                  <a:cubicBezTo>
                    <a:pt x="798544" y="457842"/>
                    <a:pt x="447374" y="679227"/>
                    <a:pt x="42901" y="720303"/>
                  </a:cubicBezTo>
                  <a:lnTo>
                    <a:pt x="3468" y="722294"/>
                  </a:lnTo>
                  <a:lnTo>
                    <a:pt x="0" y="687897"/>
                  </a:lnTo>
                  <a:cubicBezTo>
                    <a:pt x="0" y="307982"/>
                    <a:pt x="307982" y="0"/>
                    <a:pt x="687897"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pic>
          <p:nvPicPr>
            <p:cNvPr id="25" name="Graphic 100" descr="Atom">
              <a:extLst>
                <a:ext uri="{FF2B5EF4-FFF2-40B4-BE49-F238E27FC236}">
                  <a16:creationId xmlns:a16="http://schemas.microsoft.com/office/drawing/2014/main" id="{C66BA63E-1A0A-4057-8602-062BBBDFA1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p:blipFill>
          <p:spPr>
            <a:xfrm>
              <a:off x="5419767" y="2905419"/>
              <a:ext cx="1358496" cy="1358496"/>
            </a:xfrm>
            <a:prstGeom prst="rect">
              <a:avLst/>
            </a:prstGeom>
          </p:spPr>
        </p:pic>
      </p:grpSp>
      <p:sp>
        <p:nvSpPr>
          <p:cNvPr id="27" name="TextBox 26">
            <a:extLst>
              <a:ext uri="{FF2B5EF4-FFF2-40B4-BE49-F238E27FC236}">
                <a16:creationId xmlns:a16="http://schemas.microsoft.com/office/drawing/2014/main" id="{2B36F92F-0B6D-41D1-9C29-29CFFCEA255E}"/>
              </a:ext>
            </a:extLst>
          </p:cNvPr>
          <p:cNvSpPr txBox="1"/>
          <p:nvPr/>
        </p:nvSpPr>
        <p:spPr>
          <a:xfrm>
            <a:off x="7096303" y="2015397"/>
            <a:ext cx="1925752" cy="400110"/>
          </a:xfrm>
          <a:prstGeom prst="rect">
            <a:avLst/>
          </a:prstGeom>
          <a:noFill/>
        </p:spPr>
        <p:txBody>
          <a:bodyPr wrap="square" lIns="0" rIns="0" rtlCol="0" anchor="b">
            <a:spAutoFit/>
          </a:bodyPr>
          <a:lstStyle/>
          <a:p>
            <a:r>
              <a:rPr lang="en-US" sz="2000" b="1" dirty="0" smtClean="0">
                <a:solidFill>
                  <a:schemeClr val="accent4">
                    <a:lumMod val="75000"/>
                  </a:schemeClr>
                </a:solidFill>
              </a:rPr>
              <a:t>Data Prep</a:t>
            </a:r>
            <a:endParaRPr lang="en-US" sz="2000" b="1" dirty="0">
              <a:solidFill>
                <a:schemeClr val="accent4">
                  <a:lumMod val="75000"/>
                </a:schemeClr>
              </a:solidFill>
            </a:endParaRPr>
          </a:p>
        </p:txBody>
      </p:sp>
      <p:sp>
        <p:nvSpPr>
          <p:cNvPr id="30" name="TextBox 29">
            <a:extLst>
              <a:ext uri="{FF2B5EF4-FFF2-40B4-BE49-F238E27FC236}">
                <a16:creationId xmlns:a16="http://schemas.microsoft.com/office/drawing/2014/main" id="{31A009B0-DA40-4745-BA67-122369A2E7BF}"/>
              </a:ext>
            </a:extLst>
          </p:cNvPr>
          <p:cNvSpPr txBox="1"/>
          <p:nvPr/>
        </p:nvSpPr>
        <p:spPr>
          <a:xfrm>
            <a:off x="6813393" y="3670562"/>
            <a:ext cx="2202816" cy="400110"/>
          </a:xfrm>
          <a:prstGeom prst="rect">
            <a:avLst/>
          </a:prstGeom>
          <a:noFill/>
        </p:spPr>
        <p:txBody>
          <a:bodyPr wrap="square" lIns="0" rIns="0" rtlCol="0" anchor="b">
            <a:spAutoFit/>
          </a:bodyPr>
          <a:lstStyle/>
          <a:p>
            <a:r>
              <a:rPr lang="en-US" sz="2000" b="1" dirty="0" smtClean="0">
                <a:solidFill>
                  <a:srgbClr val="FFC000"/>
                </a:solidFill>
              </a:rPr>
              <a:t>Model Planning</a:t>
            </a:r>
            <a:endParaRPr lang="en-US" sz="2000" b="1" dirty="0">
              <a:solidFill>
                <a:srgbClr val="FFC000"/>
              </a:solidFill>
            </a:endParaRPr>
          </a:p>
        </p:txBody>
      </p:sp>
      <p:sp>
        <p:nvSpPr>
          <p:cNvPr id="33" name="TextBox 32">
            <a:extLst>
              <a:ext uri="{FF2B5EF4-FFF2-40B4-BE49-F238E27FC236}">
                <a16:creationId xmlns:a16="http://schemas.microsoft.com/office/drawing/2014/main" id="{1155821B-BC7F-490E-A197-3D972950EC63}"/>
              </a:ext>
            </a:extLst>
          </p:cNvPr>
          <p:cNvSpPr txBox="1"/>
          <p:nvPr/>
        </p:nvSpPr>
        <p:spPr>
          <a:xfrm>
            <a:off x="520183" y="2015395"/>
            <a:ext cx="1925752" cy="400110"/>
          </a:xfrm>
          <a:prstGeom prst="rect">
            <a:avLst/>
          </a:prstGeom>
          <a:noFill/>
        </p:spPr>
        <p:txBody>
          <a:bodyPr wrap="square" lIns="0" rIns="0" rtlCol="0" anchor="b">
            <a:spAutoFit/>
          </a:bodyPr>
          <a:lstStyle/>
          <a:p>
            <a:pPr algn="r"/>
            <a:r>
              <a:rPr lang="en-US" sz="2000" b="1" dirty="0" smtClean="0">
                <a:solidFill>
                  <a:schemeClr val="accent6">
                    <a:lumMod val="75000"/>
                  </a:schemeClr>
                </a:solidFill>
              </a:rPr>
              <a:t>Communication</a:t>
            </a:r>
            <a:endParaRPr lang="en-US" sz="2000" b="1" dirty="0">
              <a:solidFill>
                <a:schemeClr val="accent6">
                  <a:lumMod val="75000"/>
                </a:schemeClr>
              </a:solidFill>
            </a:endParaRPr>
          </a:p>
        </p:txBody>
      </p:sp>
      <p:sp>
        <p:nvSpPr>
          <p:cNvPr id="36" name="TextBox 35">
            <a:extLst>
              <a:ext uri="{FF2B5EF4-FFF2-40B4-BE49-F238E27FC236}">
                <a16:creationId xmlns:a16="http://schemas.microsoft.com/office/drawing/2014/main" id="{71A2A2BD-1EF1-4061-B46A-856312269B88}"/>
              </a:ext>
            </a:extLst>
          </p:cNvPr>
          <p:cNvSpPr txBox="1"/>
          <p:nvPr/>
        </p:nvSpPr>
        <p:spPr>
          <a:xfrm>
            <a:off x="371612" y="3670562"/>
            <a:ext cx="2202816" cy="400110"/>
          </a:xfrm>
          <a:prstGeom prst="rect">
            <a:avLst/>
          </a:prstGeom>
          <a:noFill/>
        </p:spPr>
        <p:txBody>
          <a:bodyPr wrap="square" lIns="0" rIns="0" rtlCol="0" anchor="b">
            <a:spAutoFit/>
          </a:bodyPr>
          <a:lstStyle/>
          <a:p>
            <a:pPr algn="r"/>
            <a:r>
              <a:rPr lang="en-US" sz="2000" b="1" dirty="0" smtClean="0">
                <a:solidFill>
                  <a:schemeClr val="accent5">
                    <a:lumMod val="75000"/>
                  </a:schemeClr>
                </a:solidFill>
              </a:rPr>
              <a:t>Model Building</a:t>
            </a:r>
            <a:endParaRPr lang="en-US" sz="2000" b="1" dirty="0">
              <a:solidFill>
                <a:schemeClr val="accent5">
                  <a:lumMod val="75000"/>
                </a:schemeClr>
              </a:solidFill>
            </a:endParaRPr>
          </a:p>
        </p:txBody>
      </p:sp>
      <p:sp>
        <p:nvSpPr>
          <p:cNvPr id="39" name="TextBox 38">
            <a:extLst>
              <a:ext uri="{FF2B5EF4-FFF2-40B4-BE49-F238E27FC236}">
                <a16:creationId xmlns:a16="http://schemas.microsoft.com/office/drawing/2014/main" id="{2DD2DA70-3A55-48BE-A795-E2EDE191C194}"/>
              </a:ext>
            </a:extLst>
          </p:cNvPr>
          <p:cNvSpPr txBox="1"/>
          <p:nvPr/>
        </p:nvSpPr>
        <p:spPr>
          <a:xfrm>
            <a:off x="6819239" y="514121"/>
            <a:ext cx="2202816" cy="400110"/>
          </a:xfrm>
          <a:prstGeom prst="rect">
            <a:avLst/>
          </a:prstGeom>
          <a:noFill/>
        </p:spPr>
        <p:txBody>
          <a:bodyPr wrap="square" lIns="0" rIns="0" rtlCol="0" anchor="b">
            <a:spAutoFit/>
          </a:bodyPr>
          <a:lstStyle/>
          <a:p>
            <a:r>
              <a:rPr lang="en-US" sz="2000" b="1" dirty="0" smtClean="0">
                <a:solidFill>
                  <a:schemeClr val="accent2">
                    <a:lumMod val="75000"/>
                  </a:schemeClr>
                </a:solidFill>
              </a:rPr>
              <a:t>Discovery</a:t>
            </a:r>
            <a:endParaRPr lang="en-US" sz="2000" b="1" dirty="0">
              <a:solidFill>
                <a:schemeClr val="accent2">
                  <a:lumMod val="75000"/>
                </a:schemeClr>
              </a:solidFill>
            </a:endParaRPr>
          </a:p>
        </p:txBody>
      </p:sp>
      <p:sp>
        <p:nvSpPr>
          <p:cNvPr id="42" name="TextBox 41">
            <a:extLst>
              <a:ext uri="{FF2B5EF4-FFF2-40B4-BE49-F238E27FC236}">
                <a16:creationId xmlns:a16="http://schemas.microsoft.com/office/drawing/2014/main" id="{0B14EBD7-6035-4941-8910-C11BBBA471BF}"/>
              </a:ext>
            </a:extLst>
          </p:cNvPr>
          <p:cNvSpPr txBox="1"/>
          <p:nvPr/>
        </p:nvSpPr>
        <p:spPr>
          <a:xfrm>
            <a:off x="894721" y="594461"/>
            <a:ext cx="1965132" cy="400109"/>
          </a:xfrm>
          <a:prstGeom prst="rect">
            <a:avLst/>
          </a:prstGeom>
          <a:noFill/>
        </p:spPr>
        <p:txBody>
          <a:bodyPr wrap="square" lIns="0" rIns="0" rtlCol="0" anchor="b">
            <a:spAutoFit/>
          </a:bodyPr>
          <a:lstStyle/>
          <a:p>
            <a:pPr algn="r"/>
            <a:r>
              <a:rPr lang="en-US" sz="2000" b="1" dirty="0" smtClean="0">
                <a:solidFill>
                  <a:schemeClr val="tx2"/>
                </a:solidFill>
              </a:rPr>
              <a:t>Operation</a:t>
            </a:r>
            <a:endParaRPr lang="en-US" sz="2000" b="1" dirty="0">
              <a:solidFill>
                <a:schemeClr val="tx2"/>
              </a:solidFill>
            </a:endParaRPr>
          </a:p>
        </p:txBody>
      </p:sp>
      <p:grpSp>
        <p:nvGrpSpPr>
          <p:cNvPr id="47" name="Group 46"/>
          <p:cNvGrpSpPr/>
          <p:nvPr/>
        </p:nvGrpSpPr>
        <p:grpSpPr>
          <a:xfrm>
            <a:off x="7135731" y="942804"/>
            <a:ext cx="1694580" cy="522010"/>
            <a:chOff x="6862070" y="928088"/>
            <a:chExt cx="1694580" cy="522010"/>
          </a:xfrm>
        </p:grpSpPr>
        <p:pic>
          <p:nvPicPr>
            <p:cNvPr id="3" name="Picture 2"/>
            <p:cNvPicPr>
              <a:picLocks noChangeAspect="1"/>
            </p:cNvPicPr>
            <p:nvPr/>
          </p:nvPicPr>
          <p:blipFill>
            <a:blip r:embed="rId7"/>
            <a:stretch>
              <a:fillRect/>
            </a:stretch>
          </p:blipFill>
          <p:spPr>
            <a:xfrm>
              <a:off x="7461710" y="954798"/>
              <a:ext cx="485775" cy="495300"/>
            </a:xfrm>
            <a:prstGeom prst="rect">
              <a:avLst/>
            </a:prstGeom>
          </p:spPr>
        </p:pic>
        <p:pic>
          <p:nvPicPr>
            <p:cNvPr id="44" name="Picture 43"/>
            <p:cNvPicPr>
              <a:picLocks noChangeAspect="1"/>
            </p:cNvPicPr>
            <p:nvPr/>
          </p:nvPicPr>
          <p:blipFill>
            <a:blip r:embed="rId8"/>
            <a:stretch>
              <a:fillRect/>
            </a:stretch>
          </p:blipFill>
          <p:spPr>
            <a:xfrm>
              <a:off x="6862070" y="928088"/>
              <a:ext cx="485775" cy="514350"/>
            </a:xfrm>
            <a:prstGeom prst="rect">
              <a:avLst/>
            </a:prstGeom>
          </p:spPr>
        </p:pic>
        <p:pic>
          <p:nvPicPr>
            <p:cNvPr id="45" name="Picture 44"/>
            <p:cNvPicPr>
              <a:picLocks noChangeAspect="1"/>
            </p:cNvPicPr>
            <p:nvPr/>
          </p:nvPicPr>
          <p:blipFill>
            <a:blip r:embed="rId9"/>
            <a:stretch>
              <a:fillRect/>
            </a:stretch>
          </p:blipFill>
          <p:spPr>
            <a:xfrm>
              <a:off x="8061350" y="954798"/>
              <a:ext cx="495300" cy="495300"/>
            </a:xfrm>
            <a:prstGeom prst="rect">
              <a:avLst/>
            </a:prstGeom>
          </p:spPr>
        </p:pic>
      </p:grpSp>
      <p:grpSp>
        <p:nvGrpSpPr>
          <p:cNvPr id="56" name="Group 55"/>
          <p:cNvGrpSpPr/>
          <p:nvPr/>
        </p:nvGrpSpPr>
        <p:grpSpPr>
          <a:xfrm>
            <a:off x="7171851" y="2528851"/>
            <a:ext cx="1094940" cy="495300"/>
            <a:chOff x="7667151" y="2470858"/>
            <a:chExt cx="1094940" cy="495300"/>
          </a:xfrm>
        </p:grpSpPr>
        <p:pic>
          <p:nvPicPr>
            <p:cNvPr id="49" name="Picture 48"/>
            <p:cNvPicPr>
              <a:picLocks noChangeAspect="1"/>
            </p:cNvPicPr>
            <p:nvPr/>
          </p:nvPicPr>
          <p:blipFill>
            <a:blip r:embed="rId7"/>
            <a:stretch>
              <a:fillRect/>
            </a:stretch>
          </p:blipFill>
          <p:spPr>
            <a:xfrm>
              <a:off x="7667151" y="2470858"/>
              <a:ext cx="485775" cy="495300"/>
            </a:xfrm>
            <a:prstGeom prst="rect">
              <a:avLst/>
            </a:prstGeom>
          </p:spPr>
        </p:pic>
        <p:pic>
          <p:nvPicPr>
            <p:cNvPr id="51" name="Picture 50"/>
            <p:cNvPicPr>
              <a:picLocks noChangeAspect="1"/>
            </p:cNvPicPr>
            <p:nvPr/>
          </p:nvPicPr>
          <p:blipFill>
            <a:blip r:embed="rId9"/>
            <a:stretch>
              <a:fillRect/>
            </a:stretch>
          </p:blipFill>
          <p:spPr>
            <a:xfrm>
              <a:off x="8266791" y="2470858"/>
              <a:ext cx="495300" cy="495300"/>
            </a:xfrm>
            <a:prstGeom prst="rect">
              <a:avLst/>
            </a:prstGeom>
          </p:spPr>
        </p:pic>
      </p:grpSp>
      <p:grpSp>
        <p:nvGrpSpPr>
          <p:cNvPr id="61" name="Group 60"/>
          <p:cNvGrpSpPr/>
          <p:nvPr/>
        </p:nvGrpSpPr>
        <p:grpSpPr>
          <a:xfrm>
            <a:off x="1321139" y="2456256"/>
            <a:ext cx="1085415" cy="522010"/>
            <a:chOff x="751356" y="2379163"/>
            <a:chExt cx="1085415" cy="522010"/>
          </a:xfrm>
        </p:grpSpPr>
        <p:pic>
          <p:nvPicPr>
            <p:cNvPr id="58" name="Picture 57"/>
            <p:cNvPicPr>
              <a:picLocks noChangeAspect="1"/>
            </p:cNvPicPr>
            <p:nvPr/>
          </p:nvPicPr>
          <p:blipFill>
            <a:blip r:embed="rId7"/>
            <a:stretch>
              <a:fillRect/>
            </a:stretch>
          </p:blipFill>
          <p:spPr>
            <a:xfrm>
              <a:off x="1350996" y="2405873"/>
              <a:ext cx="485775" cy="495300"/>
            </a:xfrm>
            <a:prstGeom prst="rect">
              <a:avLst/>
            </a:prstGeom>
          </p:spPr>
        </p:pic>
        <p:pic>
          <p:nvPicPr>
            <p:cNvPr id="59" name="Picture 58"/>
            <p:cNvPicPr>
              <a:picLocks noChangeAspect="1"/>
            </p:cNvPicPr>
            <p:nvPr/>
          </p:nvPicPr>
          <p:blipFill>
            <a:blip r:embed="rId8"/>
            <a:stretch>
              <a:fillRect/>
            </a:stretch>
          </p:blipFill>
          <p:spPr>
            <a:xfrm>
              <a:off x="751356" y="2379163"/>
              <a:ext cx="485775" cy="514350"/>
            </a:xfrm>
            <a:prstGeom prst="rect">
              <a:avLst/>
            </a:prstGeom>
          </p:spPr>
        </p:pic>
      </p:grpSp>
      <p:grpSp>
        <p:nvGrpSpPr>
          <p:cNvPr id="62" name="Group 61"/>
          <p:cNvGrpSpPr/>
          <p:nvPr/>
        </p:nvGrpSpPr>
        <p:grpSpPr>
          <a:xfrm>
            <a:off x="1764153" y="1040654"/>
            <a:ext cx="1094940" cy="495300"/>
            <a:chOff x="7667151" y="2470858"/>
            <a:chExt cx="1094940" cy="495300"/>
          </a:xfrm>
        </p:grpSpPr>
        <p:pic>
          <p:nvPicPr>
            <p:cNvPr id="63" name="Picture 62"/>
            <p:cNvPicPr>
              <a:picLocks noChangeAspect="1"/>
            </p:cNvPicPr>
            <p:nvPr/>
          </p:nvPicPr>
          <p:blipFill>
            <a:blip r:embed="rId7"/>
            <a:stretch>
              <a:fillRect/>
            </a:stretch>
          </p:blipFill>
          <p:spPr>
            <a:xfrm>
              <a:off x="7667151" y="2470858"/>
              <a:ext cx="485775" cy="495300"/>
            </a:xfrm>
            <a:prstGeom prst="rect">
              <a:avLst/>
            </a:prstGeom>
          </p:spPr>
        </p:pic>
        <p:pic>
          <p:nvPicPr>
            <p:cNvPr id="64" name="Picture 63"/>
            <p:cNvPicPr>
              <a:picLocks noChangeAspect="1"/>
            </p:cNvPicPr>
            <p:nvPr/>
          </p:nvPicPr>
          <p:blipFill>
            <a:blip r:embed="rId9"/>
            <a:stretch>
              <a:fillRect/>
            </a:stretch>
          </p:blipFill>
          <p:spPr>
            <a:xfrm>
              <a:off x="8266791" y="2470858"/>
              <a:ext cx="495300" cy="495300"/>
            </a:xfrm>
            <a:prstGeom prst="rect">
              <a:avLst/>
            </a:prstGeom>
          </p:spPr>
        </p:pic>
      </p:grpSp>
      <p:pic>
        <p:nvPicPr>
          <p:cNvPr id="2" name="1_4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385763" y="4398963"/>
            <a:ext cx="487362" cy="487362"/>
          </a:xfrm>
          <a:prstGeom prst="rect">
            <a:avLst/>
          </a:prstGeom>
        </p:spPr>
      </p:pic>
    </p:spTree>
    <p:extLst>
      <p:ext uri="{BB962C8B-B14F-4D97-AF65-F5344CB8AC3E}">
        <p14:creationId xmlns:p14="http://schemas.microsoft.com/office/powerpoint/2010/main" val="41439797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310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75583" y="-34255"/>
            <a:ext cx="4520720" cy="582632"/>
          </a:xfrm>
        </p:spPr>
        <p:txBody>
          <a:bodyPr>
            <a:normAutofit/>
          </a:bodyPr>
          <a:lstStyle/>
          <a:p>
            <a:pPr algn="ctr"/>
            <a:r>
              <a:rPr lang="en-US" dirty="0" smtClean="0">
                <a:latin typeface="Garamond" panose="02020404030301010803" pitchFamily="18" charset="0"/>
              </a:rPr>
              <a:t>Step 1: Discovery</a:t>
            </a:r>
            <a:endParaRPr lang="en-US" dirty="0">
              <a:latin typeface="Garamond" panose="02020404030301010803" pitchFamily="18" charset="0"/>
            </a:endParaRPr>
          </a:p>
        </p:txBody>
      </p:sp>
      <p:grpSp>
        <p:nvGrpSpPr>
          <p:cNvPr id="6" name="Group 5">
            <a:extLst>
              <a:ext uri="{FF2B5EF4-FFF2-40B4-BE49-F238E27FC236}">
                <a16:creationId xmlns:a16="http://schemas.microsoft.com/office/drawing/2014/main" id="{FE567296-0043-4471-A0E2-B80DAE9E8510}"/>
              </a:ext>
            </a:extLst>
          </p:cNvPr>
          <p:cNvGrpSpPr/>
          <p:nvPr/>
        </p:nvGrpSpPr>
        <p:grpSpPr>
          <a:xfrm>
            <a:off x="2525751" y="683679"/>
            <a:ext cx="4336319" cy="4009218"/>
            <a:chOff x="3700617" y="1371758"/>
            <a:chExt cx="4790770" cy="4429388"/>
          </a:xfrm>
        </p:grpSpPr>
        <p:sp>
          <p:nvSpPr>
            <p:cNvPr id="7" name="Freeform: Shape 82">
              <a:extLst>
                <a:ext uri="{FF2B5EF4-FFF2-40B4-BE49-F238E27FC236}">
                  <a16:creationId xmlns:a16="http://schemas.microsoft.com/office/drawing/2014/main" id="{9B1B5967-515C-44DB-804D-B2F4273EE4F6}"/>
                </a:ext>
              </a:extLst>
            </p:cNvPr>
            <p:cNvSpPr/>
            <p:nvPr/>
          </p:nvSpPr>
          <p:spPr>
            <a:xfrm>
              <a:off x="4438848" y="1371758"/>
              <a:ext cx="1844043" cy="1686102"/>
            </a:xfrm>
            <a:custGeom>
              <a:avLst/>
              <a:gdLst>
                <a:gd name="connsiteX0" fmla="*/ 922789 w 1844043"/>
                <a:gd name="connsiteY0" fmla="*/ 0 h 1686102"/>
                <a:gd name="connsiteX1" fmla="*/ 1840814 w 1844043"/>
                <a:gd name="connsiteY1" fmla="*/ 828439 h 1686102"/>
                <a:gd name="connsiteX2" fmla="*/ 1844043 w 1844043"/>
                <a:gd name="connsiteY2" fmla="*/ 892394 h 1686102"/>
                <a:gd name="connsiteX3" fmla="*/ 1793841 w 1844043"/>
                <a:gd name="connsiteY3" fmla="*/ 884732 h 1686102"/>
                <a:gd name="connsiteX4" fmla="*/ 1657154 w 1844043"/>
                <a:gd name="connsiteY4" fmla="*/ 877830 h 1686102"/>
                <a:gd name="connsiteX5" fmla="*/ 1077568 w 1844043"/>
                <a:gd name="connsiteY5" fmla="*/ 1009660 h 1686102"/>
                <a:gd name="connsiteX6" fmla="*/ 960463 w 1844043"/>
                <a:gd name="connsiteY6" fmla="*/ 1076969 h 1686102"/>
                <a:gd name="connsiteX7" fmla="*/ 944256 w 1844043"/>
                <a:gd name="connsiteY7" fmla="*/ 1056996 h 1686102"/>
                <a:gd name="connsiteX8" fmla="*/ 896232 w 1844043"/>
                <a:gd name="connsiteY8" fmla="*/ 1086171 h 1686102"/>
                <a:gd name="connsiteX9" fmla="*/ 460460 w 1844043"/>
                <a:gd name="connsiteY9" fmla="*/ 1565984 h 1686102"/>
                <a:gd name="connsiteX10" fmla="*/ 404399 w 1844043"/>
                <a:gd name="connsiteY10" fmla="*/ 1686102 h 1686102"/>
                <a:gd name="connsiteX11" fmla="*/ 318893 w 1844043"/>
                <a:gd name="connsiteY11" fmla="*/ 1620553 h 1686102"/>
                <a:gd name="connsiteX12" fmla="*/ 0 w 1844043"/>
                <a:gd name="connsiteY12" fmla="*/ 922789 h 1686102"/>
                <a:gd name="connsiteX13" fmla="*/ 922789 w 1844043"/>
                <a:gd name="connsiteY13" fmla="*/ 0 h 168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44043" h="1686102">
                  <a:moveTo>
                    <a:pt x="922789" y="0"/>
                  </a:moveTo>
                  <a:cubicBezTo>
                    <a:pt x="1400579" y="0"/>
                    <a:pt x="1793558" y="363118"/>
                    <a:pt x="1840814" y="828439"/>
                  </a:cubicBezTo>
                  <a:lnTo>
                    <a:pt x="1844043" y="892394"/>
                  </a:lnTo>
                  <a:lnTo>
                    <a:pt x="1793841" y="884732"/>
                  </a:lnTo>
                  <a:cubicBezTo>
                    <a:pt x="1748899" y="880168"/>
                    <a:pt x="1703300" y="877830"/>
                    <a:pt x="1657154" y="877830"/>
                  </a:cubicBezTo>
                  <a:cubicBezTo>
                    <a:pt x="1449499" y="877830"/>
                    <a:pt x="1252902" y="925175"/>
                    <a:pt x="1077568" y="1009660"/>
                  </a:cubicBezTo>
                  <a:lnTo>
                    <a:pt x="960463" y="1076969"/>
                  </a:lnTo>
                  <a:lnTo>
                    <a:pt x="944256" y="1056996"/>
                  </a:lnTo>
                  <a:lnTo>
                    <a:pt x="896232" y="1086171"/>
                  </a:lnTo>
                  <a:cubicBezTo>
                    <a:pt x="715224" y="1208458"/>
                    <a:pt x="565216" y="1373146"/>
                    <a:pt x="460460" y="1565984"/>
                  </a:cubicBezTo>
                  <a:lnTo>
                    <a:pt x="404399" y="1686102"/>
                  </a:lnTo>
                  <a:lnTo>
                    <a:pt x="318893" y="1620553"/>
                  </a:lnTo>
                  <a:cubicBezTo>
                    <a:pt x="123561" y="1451351"/>
                    <a:pt x="0" y="1201499"/>
                    <a:pt x="0" y="922789"/>
                  </a:cubicBezTo>
                  <a:cubicBezTo>
                    <a:pt x="0" y="413147"/>
                    <a:pt x="413147" y="0"/>
                    <a:pt x="922789"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Freeform: Shape 83">
              <a:extLst>
                <a:ext uri="{FF2B5EF4-FFF2-40B4-BE49-F238E27FC236}">
                  <a16:creationId xmlns:a16="http://schemas.microsoft.com/office/drawing/2014/main" id="{80027441-AB3B-49F3-A7EA-B3BFF62C35B4}"/>
                </a:ext>
              </a:extLst>
            </p:cNvPr>
            <p:cNvSpPr/>
            <p:nvPr/>
          </p:nvSpPr>
          <p:spPr>
            <a:xfrm>
              <a:off x="3700617" y="2663663"/>
              <a:ext cx="1342075" cy="1845578"/>
            </a:xfrm>
            <a:custGeom>
              <a:avLst/>
              <a:gdLst>
                <a:gd name="connsiteX0" fmla="*/ 922789 w 1342075"/>
                <a:gd name="connsiteY0" fmla="*/ 0 h 1845578"/>
                <a:gd name="connsiteX1" fmla="*/ 1281980 w 1342075"/>
                <a:gd name="connsiteY1" fmla="*/ 72518 h 1845578"/>
                <a:gd name="connsiteX2" fmla="*/ 1342075 w 1342075"/>
                <a:gd name="connsiteY2" fmla="*/ 101467 h 1845578"/>
                <a:gd name="connsiteX3" fmla="*/ 1286836 w 1342075"/>
                <a:gd name="connsiteY3" fmla="*/ 175336 h 1845578"/>
                <a:gd name="connsiteX4" fmla="*/ 1058520 w 1342075"/>
                <a:gd name="connsiteY4" fmla="*/ 922790 h 1845578"/>
                <a:gd name="connsiteX5" fmla="*/ 1286836 w 1342075"/>
                <a:gd name="connsiteY5" fmla="*/ 1670244 h 1845578"/>
                <a:gd name="connsiteX6" fmla="*/ 1342074 w 1342075"/>
                <a:gd name="connsiteY6" fmla="*/ 1744112 h 1845578"/>
                <a:gd name="connsiteX7" fmla="*/ 1281980 w 1342075"/>
                <a:gd name="connsiteY7" fmla="*/ 1773061 h 1845578"/>
                <a:gd name="connsiteX8" fmla="*/ 922789 w 1342075"/>
                <a:gd name="connsiteY8" fmla="*/ 1845578 h 1845578"/>
                <a:gd name="connsiteX9" fmla="*/ 0 w 1342075"/>
                <a:gd name="connsiteY9" fmla="*/ 922789 h 1845578"/>
                <a:gd name="connsiteX10" fmla="*/ 922789 w 1342075"/>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5" h="1845578">
                  <a:moveTo>
                    <a:pt x="922789" y="0"/>
                  </a:moveTo>
                  <a:cubicBezTo>
                    <a:pt x="1050200" y="0"/>
                    <a:pt x="1171579" y="25822"/>
                    <a:pt x="1281980" y="72518"/>
                  </a:cubicBezTo>
                  <a:lnTo>
                    <a:pt x="1342075" y="101467"/>
                  </a:lnTo>
                  <a:lnTo>
                    <a:pt x="1286836" y="175336"/>
                  </a:lnTo>
                  <a:cubicBezTo>
                    <a:pt x="1142689" y="388701"/>
                    <a:pt x="1058520" y="645916"/>
                    <a:pt x="1058520" y="922790"/>
                  </a:cubicBezTo>
                  <a:cubicBezTo>
                    <a:pt x="1058520" y="1199664"/>
                    <a:pt x="1142689" y="1456879"/>
                    <a:pt x="1286836" y="1670244"/>
                  </a:cubicBezTo>
                  <a:lnTo>
                    <a:pt x="1342074" y="1744112"/>
                  </a:lnTo>
                  <a:lnTo>
                    <a:pt x="1281980" y="1773061"/>
                  </a:lnTo>
                  <a:cubicBezTo>
                    <a:pt x="1171579" y="1819757"/>
                    <a:pt x="1050200" y="1845578"/>
                    <a:pt x="922789" y="1845578"/>
                  </a:cubicBezTo>
                  <a:cubicBezTo>
                    <a:pt x="413147" y="1845578"/>
                    <a:pt x="0" y="1432431"/>
                    <a:pt x="0" y="922789"/>
                  </a:cubicBezTo>
                  <a:cubicBezTo>
                    <a:pt x="0" y="413147"/>
                    <a:pt x="413147" y="0"/>
                    <a:pt x="92278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9" name="Freeform: Shape 84">
              <a:extLst>
                <a:ext uri="{FF2B5EF4-FFF2-40B4-BE49-F238E27FC236}">
                  <a16:creationId xmlns:a16="http://schemas.microsoft.com/office/drawing/2014/main" id="{27F6B50D-4BE0-4ED5-85ED-A7952006F59F}"/>
                </a:ext>
              </a:extLst>
            </p:cNvPr>
            <p:cNvSpPr/>
            <p:nvPr/>
          </p:nvSpPr>
          <p:spPr>
            <a:xfrm>
              <a:off x="4438848" y="4103738"/>
              <a:ext cx="1842793" cy="1697408"/>
            </a:xfrm>
            <a:custGeom>
              <a:avLst/>
              <a:gdLst>
                <a:gd name="connsiteX0" fmla="*/ 424218 w 1842793"/>
                <a:gd name="connsiteY0" fmla="*/ 0 h 1697408"/>
                <a:gd name="connsiteX1" fmla="*/ 425347 w 1842793"/>
                <a:gd name="connsiteY1" fmla="*/ 3083 h 1697408"/>
                <a:gd name="connsiteX2" fmla="*/ 758277 w 1842793"/>
                <a:gd name="connsiteY2" fmla="*/ 472287 h 1697408"/>
                <a:gd name="connsiteX3" fmla="*/ 898664 w 1842793"/>
                <a:gd name="connsiteY3" fmla="*/ 582593 h 1697408"/>
                <a:gd name="connsiteX4" fmla="*/ 887090 w 1842793"/>
                <a:gd name="connsiteY4" fmla="*/ 604403 h 1697408"/>
                <a:gd name="connsiteX5" fmla="*/ 896232 w 1842793"/>
                <a:gd name="connsiteY5" fmla="*/ 611240 h 1697408"/>
                <a:gd name="connsiteX6" fmla="*/ 1657154 w 1842793"/>
                <a:gd name="connsiteY6" fmla="*/ 843669 h 1697408"/>
                <a:gd name="connsiteX7" fmla="*/ 1779116 w 1842793"/>
                <a:gd name="connsiteY7" fmla="*/ 838279 h 1697408"/>
                <a:gd name="connsiteX8" fmla="*/ 1842793 w 1842793"/>
                <a:gd name="connsiteY8" fmla="*/ 829785 h 1697408"/>
                <a:gd name="connsiteX9" fmla="*/ 1840814 w 1842793"/>
                <a:gd name="connsiteY9" fmla="*/ 868969 h 1697408"/>
                <a:gd name="connsiteX10" fmla="*/ 922789 w 1842793"/>
                <a:gd name="connsiteY10" fmla="*/ 1697408 h 1697408"/>
                <a:gd name="connsiteX11" fmla="*/ 0 w 1842793"/>
                <a:gd name="connsiteY11" fmla="*/ 774619 h 1697408"/>
                <a:gd name="connsiteX12" fmla="*/ 406849 w 1842793"/>
                <a:gd name="connsiteY12" fmla="*/ 9428 h 169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2793" h="1697408">
                  <a:moveTo>
                    <a:pt x="424218" y="0"/>
                  </a:moveTo>
                  <a:lnTo>
                    <a:pt x="425347" y="3083"/>
                  </a:lnTo>
                  <a:cubicBezTo>
                    <a:pt x="501452" y="183016"/>
                    <a:pt x="615831" y="342819"/>
                    <a:pt x="758277" y="472287"/>
                  </a:cubicBezTo>
                  <a:lnTo>
                    <a:pt x="898664" y="582593"/>
                  </a:lnTo>
                  <a:lnTo>
                    <a:pt x="887090" y="604403"/>
                  </a:lnTo>
                  <a:lnTo>
                    <a:pt x="896232" y="611240"/>
                  </a:lnTo>
                  <a:cubicBezTo>
                    <a:pt x="1113442" y="757984"/>
                    <a:pt x="1375292" y="843669"/>
                    <a:pt x="1657154" y="843669"/>
                  </a:cubicBezTo>
                  <a:cubicBezTo>
                    <a:pt x="1698259" y="843669"/>
                    <a:pt x="1738939" y="841847"/>
                    <a:pt x="1779116" y="838279"/>
                  </a:cubicBezTo>
                  <a:lnTo>
                    <a:pt x="1842793" y="829785"/>
                  </a:lnTo>
                  <a:lnTo>
                    <a:pt x="1840814" y="868969"/>
                  </a:lnTo>
                  <a:cubicBezTo>
                    <a:pt x="1793558" y="1334291"/>
                    <a:pt x="1400579" y="1697408"/>
                    <a:pt x="922789" y="1697408"/>
                  </a:cubicBezTo>
                  <a:cubicBezTo>
                    <a:pt x="413147" y="1697408"/>
                    <a:pt x="0" y="1284261"/>
                    <a:pt x="0" y="774619"/>
                  </a:cubicBezTo>
                  <a:cubicBezTo>
                    <a:pt x="0" y="456093"/>
                    <a:pt x="161386" y="175260"/>
                    <a:pt x="406849" y="94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Freeform: Shape 85">
              <a:extLst>
                <a:ext uri="{FF2B5EF4-FFF2-40B4-BE49-F238E27FC236}">
                  <a16:creationId xmlns:a16="http://schemas.microsoft.com/office/drawing/2014/main" id="{E5365D3D-FA1B-4DF2-9C10-9844C393B3BC}"/>
                </a:ext>
              </a:extLst>
            </p:cNvPr>
            <p:cNvSpPr/>
            <p:nvPr/>
          </p:nvSpPr>
          <p:spPr>
            <a:xfrm>
              <a:off x="5956799" y="4082312"/>
              <a:ext cx="1843675" cy="1718834"/>
            </a:xfrm>
            <a:custGeom>
              <a:avLst/>
              <a:gdLst>
                <a:gd name="connsiteX0" fmla="*/ 1379981 w 1843675"/>
                <a:gd name="connsiteY0" fmla="*/ 0 h 1718834"/>
                <a:gd name="connsiteX1" fmla="*/ 1436826 w 1843675"/>
                <a:gd name="connsiteY1" fmla="*/ 30854 h 1718834"/>
                <a:gd name="connsiteX2" fmla="*/ 1843675 w 1843675"/>
                <a:gd name="connsiteY2" fmla="*/ 796045 h 1718834"/>
                <a:gd name="connsiteX3" fmla="*/ 920886 w 1843675"/>
                <a:gd name="connsiteY3" fmla="*/ 1718834 h 1718834"/>
                <a:gd name="connsiteX4" fmla="*/ 2862 w 1843675"/>
                <a:gd name="connsiteY4" fmla="*/ 890395 h 1718834"/>
                <a:gd name="connsiteX5" fmla="*/ 0 w 1843675"/>
                <a:gd name="connsiteY5" fmla="*/ 833720 h 1718834"/>
                <a:gd name="connsiteX6" fmla="*/ 2517 w 1843675"/>
                <a:gd name="connsiteY6" fmla="*/ 834104 h 1718834"/>
                <a:gd name="connsiteX7" fmla="*/ 139203 w 1843675"/>
                <a:gd name="connsiteY7" fmla="*/ 841006 h 1718834"/>
                <a:gd name="connsiteX8" fmla="*/ 1371011 w 1843675"/>
                <a:gd name="connsiteY8" fmla="*/ 24509 h 171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3675" h="1718834">
                  <a:moveTo>
                    <a:pt x="1379981" y="0"/>
                  </a:moveTo>
                  <a:lnTo>
                    <a:pt x="1436826" y="30854"/>
                  </a:lnTo>
                  <a:cubicBezTo>
                    <a:pt x="1682290" y="196686"/>
                    <a:pt x="1843675" y="477519"/>
                    <a:pt x="1843675" y="796045"/>
                  </a:cubicBezTo>
                  <a:cubicBezTo>
                    <a:pt x="1843675" y="1305687"/>
                    <a:pt x="1430528" y="1718834"/>
                    <a:pt x="920886" y="1718834"/>
                  </a:cubicBezTo>
                  <a:cubicBezTo>
                    <a:pt x="443097" y="1718834"/>
                    <a:pt x="50118" y="1355717"/>
                    <a:pt x="2862" y="890395"/>
                  </a:cubicBezTo>
                  <a:lnTo>
                    <a:pt x="0" y="833720"/>
                  </a:lnTo>
                  <a:lnTo>
                    <a:pt x="2517" y="834104"/>
                  </a:lnTo>
                  <a:cubicBezTo>
                    <a:pt x="47458" y="838668"/>
                    <a:pt x="93058" y="841006"/>
                    <a:pt x="139203" y="841006"/>
                  </a:cubicBezTo>
                  <a:cubicBezTo>
                    <a:pt x="692951" y="841006"/>
                    <a:pt x="1168064" y="504330"/>
                    <a:pt x="1371011" y="2450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1" name="Freeform: Shape 86">
              <a:extLst>
                <a:ext uri="{FF2B5EF4-FFF2-40B4-BE49-F238E27FC236}">
                  <a16:creationId xmlns:a16="http://schemas.microsoft.com/office/drawing/2014/main" id="{A7D54706-91B6-4ACF-8E16-8C2E83DB7D89}"/>
                </a:ext>
              </a:extLst>
            </p:cNvPr>
            <p:cNvSpPr/>
            <p:nvPr/>
          </p:nvSpPr>
          <p:spPr>
            <a:xfrm>
              <a:off x="7149314" y="2663663"/>
              <a:ext cx="1342073" cy="1845578"/>
            </a:xfrm>
            <a:custGeom>
              <a:avLst/>
              <a:gdLst>
                <a:gd name="connsiteX0" fmla="*/ 419284 w 1342073"/>
                <a:gd name="connsiteY0" fmla="*/ 0 h 1845578"/>
                <a:gd name="connsiteX1" fmla="*/ 1342073 w 1342073"/>
                <a:gd name="connsiteY1" fmla="*/ 922789 h 1845578"/>
                <a:gd name="connsiteX2" fmla="*/ 419284 w 1342073"/>
                <a:gd name="connsiteY2" fmla="*/ 1845578 h 1845578"/>
                <a:gd name="connsiteX3" fmla="*/ 60093 w 1342073"/>
                <a:gd name="connsiteY3" fmla="*/ 1773061 h 1845578"/>
                <a:gd name="connsiteX4" fmla="*/ 1 w 1342073"/>
                <a:gd name="connsiteY4" fmla="*/ 1744113 h 1845578"/>
                <a:gd name="connsiteX5" fmla="*/ 55239 w 1342073"/>
                <a:gd name="connsiteY5" fmla="*/ 1670244 h 1845578"/>
                <a:gd name="connsiteX6" fmla="*/ 283554 w 1342073"/>
                <a:gd name="connsiteY6" fmla="*/ 922790 h 1845578"/>
                <a:gd name="connsiteX7" fmla="*/ 55239 w 1342073"/>
                <a:gd name="connsiteY7" fmla="*/ 175336 h 1845578"/>
                <a:gd name="connsiteX8" fmla="*/ 0 w 1342073"/>
                <a:gd name="connsiteY8" fmla="*/ 101466 h 1845578"/>
                <a:gd name="connsiteX9" fmla="*/ 60093 w 1342073"/>
                <a:gd name="connsiteY9" fmla="*/ 72518 h 1845578"/>
                <a:gd name="connsiteX10" fmla="*/ 419284 w 1342073"/>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3" h="1845578">
                  <a:moveTo>
                    <a:pt x="419284" y="0"/>
                  </a:moveTo>
                  <a:cubicBezTo>
                    <a:pt x="928926" y="0"/>
                    <a:pt x="1342073" y="413147"/>
                    <a:pt x="1342073" y="922789"/>
                  </a:cubicBezTo>
                  <a:cubicBezTo>
                    <a:pt x="1342073" y="1432431"/>
                    <a:pt x="928926" y="1845578"/>
                    <a:pt x="419284" y="1845578"/>
                  </a:cubicBezTo>
                  <a:cubicBezTo>
                    <a:pt x="291874" y="1845578"/>
                    <a:pt x="170494" y="1819757"/>
                    <a:pt x="60093" y="1773061"/>
                  </a:cubicBezTo>
                  <a:lnTo>
                    <a:pt x="1" y="1744113"/>
                  </a:lnTo>
                  <a:lnTo>
                    <a:pt x="55239" y="1670244"/>
                  </a:lnTo>
                  <a:cubicBezTo>
                    <a:pt x="199385" y="1456879"/>
                    <a:pt x="283554" y="1199664"/>
                    <a:pt x="283554" y="922790"/>
                  </a:cubicBezTo>
                  <a:cubicBezTo>
                    <a:pt x="283554" y="645916"/>
                    <a:pt x="199385" y="388701"/>
                    <a:pt x="55239" y="175336"/>
                  </a:cubicBezTo>
                  <a:lnTo>
                    <a:pt x="0" y="101466"/>
                  </a:lnTo>
                  <a:lnTo>
                    <a:pt x="60093" y="72518"/>
                  </a:lnTo>
                  <a:cubicBezTo>
                    <a:pt x="170494" y="25822"/>
                    <a:pt x="291874" y="0"/>
                    <a:pt x="419284"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n>
                  <a:solidFill>
                    <a:srgbClr val="00B050"/>
                  </a:solidFill>
                </a:ln>
                <a:solidFill>
                  <a:schemeClr val="accent2">
                    <a:lumMod val="75000"/>
                  </a:schemeClr>
                </a:solidFill>
              </a:endParaRPr>
            </a:p>
          </p:txBody>
        </p:sp>
        <p:sp>
          <p:nvSpPr>
            <p:cNvPr id="12" name="Freeform: Shape 87">
              <a:extLst>
                <a:ext uri="{FF2B5EF4-FFF2-40B4-BE49-F238E27FC236}">
                  <a16:creationId xmlns:a16="http://schemas.microsoft.com/office/drawing/2014/main" id="{5C84FC8D-4DF8-4474-BAB8-E74B6853355B}"/>
                </a:ext>
              </a:extLst>
            </p:cNvPr>
            <p:cNvSpPr/>
            <p:nvPr/>
          </p:nvSpPr>
          <p:spPr>
            <a:xfrm>
              <a:off x="5956799" y="1371759"/>
              <a:ext cx="1843675" cy="1718835"/>
            </a:xfrm>
            <a:custGeom>
              <a:avLst/>
              <a:gdLst>
                <a:gd name="connsiteX0" fmla="*/ 920886 w 1843675"/>
                <a:gd name="connsiteY0" fmla="*/ 0 h 1718835"/>
                <a:gd name="connsiteX1" fmla="*/ 1843675 w 1843675"/>
                <a:gd name="connsiteY1" fmla="*/ 922789 h 1718835"/>
                <a:gd name="connsiteX2" fmla="*/ 1436826 w 1843675"/>
                <a:gd name="connsiteY2" fmla="*/ 1687980 h 1718835"/>
                <a:gd name="connsiteX3" fmla="*/ 1379981 w 1843675"/>
                <a:gd name="connsiteY3" fmla="*/ 1718835 h 1718835"/>
                <a:gd name="connsiteX4" fmla="*/ 1371011 w 1843675"/>
                <a:gd name="connsiteY4" fmla="*/ 1694327 h 1718835"/>
                <a:gd name="connsiteX5" fmla="*/ 139203 w 1843675"/>
                <a:gd name="connsiteY5" fmla="*/ 877830 h 1718835"/>
                <a:gd name="connsiteX6" fmla="*/ 2517 w 1843675"/>
                <a:gd name="connsiteY6" fmla="*/ 884732 h 1718835"/>
                <a:gd name="connsiteX7" fmla="*/ 0 w 1843675"/>
                <a:gd name="connsiteY7" fmla="*/ 885116 h 1718835"/>
                <a:gd name="connsiteX8" fmla="*/ 2862 w 1843675"/>
                <a:gd name="connsiteY8" fmla="*/ 828439 h 1718835"/>
                <a:gd name="connsiteX9" fmla="*/ 920886 w 1843675"/>
                <a:gd name="connsiteY9" fmla="*/ 0 h 171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3675" h="1718835">
                  <a:moveTo>
                    <a:pt x="920886" y="0"/>
                  </a:moveTo>
                  <a:cubicBezTo>
                    <a:pt x="1430528" y="0"/>
                    <a:pt x="1843675" y="413147"/>
                    <a:pt x="1843675" y="922789"/>
                  </a:cubicBezTo>
                  <a:cubicBezTo>
                    <a:pt x="1843675" y="1241315"/>
                    <a:pt x="1682290" y="1522148"/>
                    <a:pt x="1436826" y="1687980"/>
                  </a:cubicBezTo>
                  <a:lnTo>
                    <a:pt x="1379981" y="1718835"/>
                  </a:lnTo>
                  <a:lnTo>
                    <a:pt x="1371011" y="1694327"/>
                  </a:lnTo>
                  <a:cubicBezTo>
                    <a:pt x="1168064" y="1214506"/>
                    <a:pt x="692951" y="877830"/>
                    <a:pt x="139203" y="877830"/>
                  </a:cubicBezTo>
                  <a:cubicBezTo>
                    <a:pt x="93058" y="877830"/>
                    <a:pt x="47458" y="880168"/>
                    <a:pt x="2517" y="884732"/>
                  </a:cubicBezTo>
                  <a:lnTo>
                    <a:pt x="0" y="885116"/>
                  </a:lnTo>
                  <a:lnTo>
                    <a:pt x="2862" y="828439"/>
                  </a:lnTo>
                  <a:cubicBezTo>
                    <a:pt x="50118" y="363118"/>
                    <a:pt x="443097" y="0"/>
                    <a:pt x="9208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 name="Oval 12">
              <a:extLst>
                <a:ext uri="{FF2B5EF4-FFF2-40B4-BE49-F238E27FC236}">
                  <a16:creationId xmlns:a16="http://schemas.microsoft.com/office/drawing/2014/main" id="{AA201D28-A18C-4AA4-9644-9969927E11EC}"/>
                </a:ext>
              </a:extLst>
            </p:cNvPr>
            <p:cNvSpPr/>
            <p:nvPr/>
          </p:nvSpPr>
          <p:spPr>
            <a:xfrm>
              <a:off x="394153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6">
                      <a:lumMod val="75000"/>
                    </a:schemeClr>
                  </a:solidFill>
                </a:rPr>
                <a:t>05</a:t>
              </a:r>
            </a:p>
          </p:txBody>
        </p:sp>
        <p:sp>
          <p:nvSpPr>
            <p:cNvPr id="14" name="Oval 13">
              <a:extLst>
                <a:ext uri="{FF2B5EF4-FFF2-40B4-BE49-F238E27FC236}">
                  <a16:creationId xmlns:a16="http://schemas.microsoft.com/office/drawing/2014/main" id="{07337514-3486-4806-A332-ABDD4E29B2A4}"/>
                </a:ext>
              </a:extLst>
            </p:cNvPr>
            <p:cNvSpPr/>
            <p:nvPr/>
          </p:nvSpPr>
          <p:spPr>
            <a:xfrm>
              <a:off x="4673739"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1">
                      <a:lumMod val="75000"/>
                    </a:schemeClr>
                  </a:solidFill>
                </a:rPr>
                <a:t>06</a:t>
              </a:r>
            </a:p>
          </p:txBody>
        </p:sp>
        <p:sp>
          <p:nvSpPr>
            <p:cNvPr id="15" name="Oval 14">
              <a:extLst>
                <a:ext uri="{FF2B5EF4-FFF2-40B4-BE49-F238E27FC236}">
                  <a16:creationId xmlns:a16="http://schemas.microsoft.com/office/drawing/2014/main" id="{2A89A2E8-5C17-4E2C-BC4C-CF42B0508812}"/>
                </a:ext>
              </a:extLst>
            </p:cNvPr>
            <p:cNvSpPr/>
            <p:nvPr/>
          </p:nvSpPr>
          <p:spPr>
            <a:xfrm>
              <a:off x="6189787"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5400" b="1">
                  <a:solidFill>
                    <a:schemeClr val="accent2">
                      <a:lumMod val="50000"/>
                    </a:schemeClr>
                  </a:solidFill>
                </a:rPr>
                <a:t>01</a:t>
              </a:r>
            </a:p>
          </p:txBody>
        </p:sp>
        <p:sp>
          <p:nvSpPr>
            <p:cNvPr id="16" name="Oval 15">
              <a:extLst>
                <a:ext uri="{FF2B5EF4-FFF2-40B4-BE49-F238E27FC236}">
                  <a16:creationId xmlns:a16="http://schemas.microsoft.com/office/drawing/2014/main" id="{9BC36ED7-AD47-4E77-A9E1-5DD304E75827}"/>
                </a:ext>
              </a:extLst>
            </p:cNvPr>
            <p:cNvSpPr/>
            <p:nvPr/>
          </p:nvSpPr>
          <p:spPr>
            <a:xfrm>
              <a:off x="688069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4">
                      <a:lumMod val="75000"/>
                    </a:schemeClr>
                  </a:solidFill>
                </a:rPr>
                <a:t>02</a:t>
              </a:r>
            </a:p>
          </p:txBody>
        </p:sp>
        <p:sp>
          <p:nvSpPr>
            <p:cNvPr id="17" name="Oval 16">
              <a:extLst>
                <a:ext uri="{FF2B5EF4-FFF2-40B4-BE49-F238E27FC236}">
                  <a16:creationId xmlns:a16="http://schemas.microsoft.com/office/drawing/2014/main" id="{60E5720D-BAC5-4A1D-A482-C1792DB18367}"/>
                </a:ext>
              </a:extLst>
            </p:cNvPr>
            <p:cNvSpPr/>
            <p:nvPr/>
          </p:nvSpPr>
          <p:spPr>
            <a:xfrm>
              <a:off x="6189787"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rgbClr val="FFC000"/>
                  </a:solidFill>
                </a:rPr>
                <a:t>03</a:t>
              </a:r>
            </a:p>
          </p:txBody>
        </p:sp>
        <p:sp>
          <p:nvSpPr>
            <p:cNvPr id="18" name="Oval 17">
              <a:extLst>
                <a:ext uri="{FF2B5EF4-FFF2-40B4-BE49-F238E27FC236}">
                  <a16:creationId xmlns:a16="http://schemas.microsoft.com/office/drawing/2014/main" id="{42D1D41A-9FEA-445D-B8F9-43C0001D1818}"/>
                </a:ext>
              </a:extLst>
            </p:cNvPr>
            <p:cNvSpPr/>
            <p:nvPr/>
          </p:nvSpPr>
          <p:spPr>
            <a:xfrm>
              <a:off x="4673739"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5">
                      <a:lumMod val="75000"/>
                    </a:schemeClr>
                  </a:solidFill>
                </a:rPr>
                <a:t>04</a:t>
              </a:r>
            </a:p>
          </p:txBody>
        </p:sp>
        <p:sp>
          <p:nvSpPr>
            <p:cNvPr id="19" name="Freeform: Shape 94">
              <a:extLst>
                <a:ext uri="{FF2B5EF4-FFF2-40B4-BE49-F238E27FC236}">
                  <a16:creationId xmlns:a16="http://schemas.microsoft.com/office/drawing/2014/main" id="{B5ED4804-E3C8-4769-B894-8013459462CA}"/>
                </a:ext>
              </a:extLst>
            </p:cNvPr>
            <p:cNvSpPr/>
            <p:nvPr/>
          </p:nvSpPr>
          <p:spPr>
            <a:xfrm>
              <a:off x="4971177" y="2246526"/>
              <a:ext cx="1078357" cy="735918"/>
            </a:xfrm>
            <a:custGeom>
              <a:avLst/>
              <a:gdLst>
                <a:gd name="connsiteX0" fmla="*/ 1073516 w 1078357"/>
                <a:gd name="connsiteY0" fmla="*/ 0 h 735918"/>
                <a:gd name="connsiteX1" fmla="*/ 1078357 w 1078357"/>
                <a:gd name="connsiteY1" fmla="*/ 48021 h 735918"/>
                <a:gd name="connsiteX2" fmla="*/ 390460 w 1078357"/>
                <a:gd name="connsiteY2" fmla="*/ 735918 h 735918"/>
                <a:gd name="connsiteX3" fmla="*/ 5850 w 1078357"/>
                <a:gd name="connsiteY3" fmla="*/ 618436 h 735918"/>
                <a:gd name="connsiteX4" fmla="*/ 0 w 1078357"/>
                <a:gd name="connsiteY4" fmla="*/ 613610 h 735918"/>
                <a:gd name="connsiteX5" fmla="*/ 16276 w 1078357"/>
                <a:gd name="connsiteY5" fmla="*/ 586820 h 735918"/>
                <a:gd name="connsiteX6" fmla="*/ 988138 w 1078357"/>
                <a:gd name="connsiteY6" fmla="*/ 4311 h 735918"/>
                <a:gd name="connsiteX7" fmla="*/ 1073516 w 1078357"/>
                <a:gd name="connsiteY7" fmla="*/ 0 h 73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8357" h="735918">
                  <a:moveTo>
                    <a:pt x="1073516" y="0"/>
                  </a:moveTo>
                  <a:lnTo>
                    <a:pt x="1078357" y="48021"/>
                  </a:lnTo>
                  <a:cubicBezTo>
                    <a:pt x="1078357" y="427936"/>
                    <a:pt x="770375" y="735918"/>
                    <a:pt x="390460" y="735918"/>
                  </a:cubicBezTo>
                  <a:cubicBezTo>
                    <a:pt x="247992" y="735918"/>
                    <a:pt x="115639" y="692608"/>
                    <a:pt x="5850" y="618436"/>
                  </a:cubicBezTo>
                  <a:lnTo>
                    <a:pt x="0" y="613610"/>
                  </a:lnTo>
                  <a:lnTo>
                    <a:pt x="16276" y="586820"/>
                  </a:lnTo>
                  <a:cubicBezTo>
                    <a:pt x="232495" y="266772"/>
                    <a:pt x="583665" y="45387"/>
                    <a:pt x="988138" y="4311"/>
                  </a:cubicBezTo>
                  <a:lnTo>
                    <a:pt x="107351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0" name="Freeform: Shape 95">
              <a:extLst>
                <a:ext uri="{FF2B5EF4-FFF2-40B4-BE49-F238E27FC236}">
                  <a16:creationId xmlns:a16="http://schemas.microsoft.com/office/drawing/2014/main" id="{24076608-9190-41E8-827B-E91A330F58FF}"/>
                </a:ext>
              </a:extLst>
            </p:cNvPr>
            <p:cNvSpPr/>
            <p:nvPr/>
          </p:nvSpPr>
          <p:spPr>
            <a:xfrm>
              <a:off x="6189788" y="2248904"/>
              <a:ext cx="1043527" cy="733541"/>
            </a:xfrm>
            <a:custGeom>
              <a:avLst/>
              <a:gdLst>
                <a:gd name="connsiteX0" fmla="*/ 4602 w 1043527"/>
                <a:gd name="connsiteY0" fmla="*/ 0 h 733541"/>
                <a:gd name="connsiteX1" fmla="*/ 42901 w 1043527"/>
                <a:gd name="connsiteY1" fmla="*/ 1934 h 733541"/>
                <a:gd name="connsiteX2" fmla="*/ 1014763 w 1043527"/>
                <a:gd name="connsiteY2" fmla="*/ 584443 h 733541"/>
                <a:gd name="connsiteX3" fmla="*/ 1043527 w 1043527"/>
                <a:gd name="connsiteY3" fmla="*/ 631789 h 733541"/>
                <a:gd name="connsiteX4" fmla="*/ 955658 w 1043527"/>
                <a:gd name="connsiteY4" fmla="*/ 679483 h 733541"/>
                <a:gd name="connsiteX5" fmla="*/ 687897 w 1043527"/>
                <a:gd name="connsiteY5" fmla="*/ 733541 h 733541"/>
                <a:gd name="connsiteX6" fmla="*/ 0 w 1043527"/>
                <a:gd name="connsiteY6" fmla="*/ 45644 h 733541"/>
                <a:gd name="connsiteX7" fmla="*/ 4602 w 1043527"/>
                <a:gd name="connsiteY7" fmla="*/ 0 h 73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527" h="733541">
                  <a:moveTo>
                    <a:pt x="4602" y="0"/>
                  </a:moveTo>
                  <a:lnTo>
                    <a:pt x="42901" y="1934"/>
                  </a:lnTo>
                  <a:cubicBezTo>
                    <a:pt x="447374" y="43010"/>
                    <a:pt x="798544" y="264395"/>
                    <a:pt x="1014763" y="584443"/>
                  </a:cubicBezTo>
                  <a:lnTo>
                    <a:pt x="1043527" y="631789"/>
                  </a:lnTo>
                  <a:lnTo>
                    <a:pt x="955658" y="679483"/>
                  </a:lnTo>
                  <a:cubicBezTo>
                    <a:pt x="873359" y="714292"/>
                    <a:pt x="782876" y="733541"/>
                    <a:pt x="687897" y="733541"/>
                  </a:cubicBezTo>
                  <a:cubicBezTo>
                    <a:pt x="307982" y="733541"/>
                    <a:pt x="0" y="425559"/>
                    <a:pt x="0" y="45644"/>
                  </a:cubicBezTo>
                  <a:lnTo>
                    <a:pt x="4602" y="0"/>
                  </a:lnTo>
                  <a:close/>
                </a:path>
              </a:pathLst>
            </a:custGeom>
            <a:solidFill>
              <a:schemeClr val="bg1">
                <a:alpha val="30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1" name="Freeform: Shape 96">
              <a:extLst>
                <a:ext uri="{FF2B5EF4-FFF2-40B4-BE49-F238E27FC236}">
                  <a16:creationId xmlns:a16="http://schemas.microsoft.com/office/drawing/2014/main" id="{6CAF34E0-358D-49DE-A6D8-B6F1E70D256F}"/>
                </a:ext>
              </a:extLst>
            </p:cNvPr>
            <p:cNvSpPr/>
            <p:nvPr/>
          </p:nvSpPr>
          <p:spPr>
            <a:xfrm>
              <a:off x="4759137" y="2960761"/>
              <a:ext cx="558197" cy="1249041"/>
            </a:xfrm>
            <a:custGeom>
              <a:avLst/>
              <a:gdLst>
                <a:gd name="connsiteX0" fmla="*/ 153071 w 558197"/>
                <a:gd name="connsiteY0" fmla="*/ 0 h 1249041"/>
                <a:gd name="connsiteX1" fmla="*/ 254910 w 558197"/>
                <a:gd name="connsiteY1" fmla="*/ 55277 h 1249041"/>
                <a:gd name="connsiteX2" fmla="*/ 558197 w 558197"/>
                <a:gd name="connsiteY2" fmla="*/ 625692 h 1249041"/>
                <a:gd name="connsiteX3" fmla="*/ 254910 w 558197"/>
                <a:gd name="connsiteY3" fmla="*/ 1196107 h 1249041"/>
                <a:gd name="connsiteX4" fmla="*/ 157388 w 558197"/>
                <a:gd name="connsiteY4" fmla="*/ 1249041 h 1249041"/>
                <a:gd name="connsiteX5" fmla="*/ 105058 w 558197"/>
                <a:gd name="connsiteY5" fmla="*/ 1140408 h 1249041"/>
                <a:gd name="connsiteX6" fmla="*/ 0 w 558197"/>
                <a:gd name="connsiteY6" fmla="*/ 620040 h 1249041"/>
                <a:gd name="connsiteX7" fmla="*/ 105058 w 558197"/>
                <a:gd name="connsiteY7" fmla="*/ 99672 h 1249041"/>
                <a:gd name="connsiteX8" fmla="*/ 153071 w 558197"/>
                <a:gd name="connsiteY8" fmla="*/ 0 h 124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197" h="1249041">
                  <a:moveTo>
                    <a:pt x="153071" y="0"/>
                  </a:moveTo>
                  <a:lnTo>
                    <a:pt x="254910" y="55277"/>
                  </a:lnTo>
                  <a:cubicBezTo>
                    <a:pt x="437891" y="178897"/>
                    <a:pt x="558197" y="388245"/>
                    <a:pt x="558197" y="625692"/>
                  </a:cubicBezTo>
                  <a:cubicBezTo>
                    <a:pt x="558197" y="863139"/>
                    <a:pt x="437891" y="1072487"/>
                    <a:pt x="254910" y="1196107"/>
                  </a:cubicBezTo>
                  <a:lnTo>
                    <a:pt x="157388" y="1249041"/>
                  </a:lnTo>
                  <a:lnTo>
                    <a:pt x="105058" y="1140408"/>
                  </a:lnTo>
                  <a:cubicBezTo>
                    <a:pt x="37408" y="980468"/>
                    <a:pt x="0" y="804622"/>
                    <a:pt x="0" y="620040"/>
                  </a:cubicBezTo>
                  <a:cubicBezTo>
                    <a:pt x="0" y="435457"/>
                    <a:pt x="37408" y="259612"/>
                    <a:pt x="105058" y="99672"/>
                  </a:cubicBezTo>
                  <a:lnTo>
                    <a:pt x="153071"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2" name="Freeform: Shape 97">
              <a:extLst>
                <a:ext uri="{FF2B5EF4-FFF2-40B4-BE49-F238E27FC236}">
                  <a16:creationId xmlns:a16="http://schemas.microsoft.com/office/drawing/2014/main" id="{0FDEBF7A-A610-4E65-B186-3263DFE18080}"/>
                </a:ext>
              </a:extLst>
            </p:cNvPr>
            <p:cNvSpPr/>
            <p:nvPr/>
          </p:nvSpPr>
          <p:spPr>
            <a:xfrm>
              <a:off x="6880700" y="2963356"/>
              <a:ext cx="552167" cy="1243851"/>
            </a:xfrm>
            <a:custGeom>
              <a:avLst/>
              <a:gdLst>
                <a:gd name="connsiteX0" fmla="*/ 400346 w 552167"/>
                <a:gd name="connsiteY0" fmla="*/ 0 h 1243851"/>
                <a:gd name="connsiteX1" fmla="*/ 447109 w 552167"/>
                <a:gd name="connsiteY1" fmla="*/ 97077 h 1243851"/>
                <a:gd name="connsiteX2" fmla="*/ 552167 w 552167"/>
                <a:gd name="connsiteY2" fmla="*/ 617445 h 1243851"/>
                <a:gd name="connsiteX3" fmla="*/ 447109 w 552167"/>
                <a:gd name="connsiteY3" fmla="*/ 1137813 h 1243851"/>
                <a:gd name="connsiteX4" fmla="*/ 396029 w 552167"/>
                <a:gd name="connsiteY4" fmla="*/ 1243851 h 1243851"/>
                <a:gd name="connsiteX5" fmla="*/ 303287 w 552167"/>
                <a:gd name="connsiteY5" fmla="*/ 1193512 h 1243851"/>
                <a:gd name="connsiteX6" fmla="*/ 0 w 552167"/>
                <a:gd name="connsiteY6" fmla="*/ 623097 h 1243851"/>
                <a:gd name="connsiteX7" fmla="*/ 303287 w 552167"/>
                <a:gd name="connsiteY7" fmla="*/ 52682 h 1243851"/>
                <a:gd name="connsiteX8" fmla="*/ 400346 w 552167"/>
                <a:gd name="connsiteY8" fmla="*/ 0 h 124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2167" h="1243851">
                  <a:moveTo>
                    <a:pt x="400346" y="0"/>
                  </a:moveTo>
                  <a:lnTo>
                    <a:pt x="447109" y="97077"/>
                  </a:lnTo>
                  <a:cubicBezTo>
                    <a:pt x="514759" y="257017"/>
                    <a:pt x="552167" y="432862"/>
                    <a:pt x="552167" y="617445"/>
                  </a:cubicBezTo>
                  <a:cubicBezTo>
                    <a:pt x="552167" y="802027"/>
                    <a:pt x="514759" y="977873"/>
                    <a:pt x="447109" y="1137813"/>
                  </a:cubicBezTo>
                  <a:lnTo>
                    <a:pt x="396029" y="1243851"/>
                  </a:lnTo>
                  <a:lnTo>
                    <a:pt x="303287" y="1193512"/>
                  </a:lnTo>
                  <a:cubicBezTo>
                    <a:pt x="120306" y="1069892"/>
                    <a:pt x="0" y="860544"/>
                    <a:pt x="0" y="623097"/>
                  </a:cubicBezTo>
                  <a:cubicBezTo>
                    <a:pt x="0" y="385650"/>
                    <a:pt x="120306" y="176302"/>
                    <a:pt x="303287" y="52682"/>
                  </a:cubicBezTo>
                  <a:lnTo>
                    <a:pt x="40034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3" name="Freeform: Shape 98">
              <a:extLst>
                <a:ext uri="{FF2B5EF4-FFF2-40B4-BE49-F238E27FC236}">
                  <a16:creationId xmlns:a16="http://schemas.microsoft.com/office/drawing/2014/main" id="{8AFB14B8-078A-4BBA-A2E8-F3A2C8240531}"/>
                </a:ext>
              </a:extLst>
            </p:cNvPr>
            <p:cNvSpPr/>
            <p:nvPr/>
          </p:nvSpPr>
          <p:spPr>
            <a:xfrm>
              <a:off x="4975751" y="4190460"/>
              <a:ext cx="1073782" cy="724672"/>
            </a:xfrm>
            <a:custGeom>
              <a:avLst/>
              <a:gdLst>
                <a:gd name="connsiteX0" fmla="*/ 385885 w 1073782"/>
                <a:gd name="connsiteY0" fmla="*/ 0 h 724672"/>
                <a:gd name="connsiteX1" fmla="*/ 1073782 w 1073782"/>
                <a:gd name="connsiteY1" fmla="*/ 687897 h 724672"/>
                <a:gd name="connsiteX2" fmla="*/ 1070074 w 1073782"/>
                <a:gd name="connsiteY2" fmla="*/ 724672 h 724672"/>
                <a:gd name="connsiteX3" fmla="*/ 983563 w 1073782"/>
                <a:gd name="connsiteY3" fmla="*/ 720303 h 724672"/>
                <a:gd name="connsiteX4" fmla="*/ 11701 w 1073782"/>
                <a:gd name="connsiteY4" fmla="*/ 137794 h 724672"/>
                <a:gd name="connsiteX5" fmla="*/ 0 w 1073782"/>
                <a:gd name="connsiteY5" fmla="*/ 118534 h 724672"/>
                <a:gd name="connsiteX6" fmla="*/ 1275 w 1073782"/>
                <a:gd name="connsiteY6" fmla="*/ 117482 h 724672"/>
                <a:gd name="connsiteX7" fmla="*/ 385885 w 1073782"/>
                <a:gd name="connsiteY7" fmla="*/ 0 h 72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782" h="724672">
                  <a:moveTo>
                    <a:pt x="385885" y="0"/>
                  </a:moveTo>
                  <a:cubicBezTo>
                    <a:pt x="765800" y="0"/>
                    <a:pt x="1073782" y="307982"/>
                    <a:pt x="1073782" y="687897"/>
                  </a:cubicBezTo>
                  <a:lnTo>
                    <a:pt x="1070074" y="724672"/>
                  </a:lnTo>
                  <a:lnTo>
                    <a:pt x="983563" y="720303"/>
                  </a:lnTo>
                  <a:cubicBezTo>
                    <a:pt x="579090" y="679227"/>
                    <a:pt x="227920" y="457842"/>
                    <a:pt x="11701" y="137794"/>
                  </a:cubicBezTo>
                  <a:lnTo>
                    <a:pt x="0" y="118534"/>
                  </a:lnTo>
                  <a:lnTo>
                    <a:pt x="1275" y="117482"/>
                  </a:lnTo>
                  <a:cubicBezTo>
                    <a:pt x="111064" y="43310"/>
                    <a:pt x="243417" y="0"/>
                    <a:pt x="385885"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4" name="Freeform: Shape 99">
              <a:extLst>
                <a:ext uri="{FF2B5EF4-FFF2-40B4-BE49-F238E27FC236}">
                  <a16:creationId xmlns:a16="http://schemas.microsoft.com/office/drawing/2014/main" id="{0A5A14AA-4D12-40E0-A62D-5C6D06C35ACC}"/>
                </a:ext>
              </a:extLst>
            </p:cNvPr>
            <p:cNvSpPr/>
            <p:nvPr/>
          </p:nvSpPr>
          <p:spPr>
            <a:xfrm>
              <a:off x="6189788" y="4190460"/>
              <a:ext cx="1038363" cy="722294"/>
            </a:xfrm>
            <a:custGeom>
              <a:avLst/>
              <a:gdLst>
                <a:gd name="connsiteX0" fmla="*/ 687897 w 1038363"/>
                <a:gd name="connsiteY0" fmla="*/ 0 h 722294"/>
                <a:gd name="connsiteX1" fmla="*/ 955658 w 1038363"/>
                <a:gd name="connsiteY1" fmla="*/ 54058 h 722294"/>
                <a:gd name="connsiteX2" fmla="*/ 1038363 w 1038363"/>
                <a:gd name="connsiteY2" fmla="*/ 98949 h 722294"/>
                <a:gd name="connsiteX3" fmla="*/ 1014763 w 1038363"/>
                <a:gd name="connsiteY3" fmla="*/ 137794 h 722294"/>
                <a:gd name="connsiteX4" fmla="*/ 42901 w 1038363"/>
                <a:gd name="connsiteY4" fmla="*/ 720303 h 722294"/>
                <a:gd name="connsiteX5" fmla="*/ 3468 w 1038363"/>
                <a:gd name="connsiteY5" fmla="*/ 722294 h 722294"/>
                <a:gd name="connsiteX6" fmla="*/ 0 w 1038363"/>
                <a:gd name="connsiteY6" fmla="*/ 687897 h 722294"/>
                <a:gd name="connsiteX7" fmla="*/ 687897 w 1038363"/>
                <a:gd name="connsiteY7" fmla="*/ 0 h 722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8363" h="722294">
                  <a:moveTo>
                    <a:pt x="687897" y="0"/>
                  </a:moveTo>
                  <a:cubicBezTo>
                    <a:pt x="782876" y="0"/>
                    <a:pt x="873359" y="19249"/>
                    <a:pt x="955658" y="54058"/>
                  </a:cubicBezTo>
                  <a:lnTo>
                    <a:pt x="1038363" y="98949"/>
                  </a:lnTo>
                  <a:lnTo>
                    <a:pt x="1014763" y="137794"/>
                  </a:lnTo>
                  <a:cubicBezTo>
                    <a:pt x="798544" y="457842"/>
                    <a:pt x="447374" y="679227"/>
                    <a:pt x="42901" y="720303"/>
                  </a:cubicBezTo>
                  <a:lnTo>
                    <a:pt x="3468" y="722294"/>
                  </a:lnTo>
                  <a:lnTo>
                    <a:pt x="0" y="687897"/>
                  </a:lnTo>
                  <a:cubicBezTo>
                    <a:pt x="0" y="307982"/>
                    <a:pt x="307982" y="0"/>
                    <a:pt x="687897"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pic>
          <p:nvPicPr>
            <p:cNvPr id="25" name="Graphic 100" descr="Atom">
              <a:extLst>
                <a:ext uri="{FF2B5EF4-FFF2-40B4-BE49-F238E27FC236}">
                  <a16:creationId xmlns:a16="http://schemas.microsoft.com/office/drawing/2014/main" id="{C66BA63E-1A0A-4057-8602-062BBBDFA1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5419767" y="2905419"/>
              <a:ext cx="1358496" cy="1358496"/>
            </a:xfrm>
            <a:prstGeom prst="rect">
              <a:avLst/>
            </a:prstGeom>
          </p:spPr>
        </p:pic>
      </p:grpSp>
      <p:sp>
        <p:nvSpPr>
          <p:cNvPr id="27" name="TextBox 26">
            <a:extLst>
              <a:ext uri="{FF2B5EF4-FFF2-40B4-BE49-F238E27FC236}">
                <a16:creationId xmlns:a16="http://schemas.microsoft.com/office/drawing/2014/main" id="{2B36F92F-0B6D-41D1-9C29-29CFFCEA255E}"/>
              </a:ext>
            </a:extLst>
          </p:cNvPr>
          <p:cNvSpPr txBox="1"/>
          <p:nvPr/>
        </p:nvSpPr>
        <p:spPr>
          <a:xfrm>
            <a:off x="7096303" y="2015397"/>
            <a:ext cx="1925752" cy="400110"/>
          </a:xfrm>
          <a:prstGeom prst="rect">
            <a:avLst/>
          </a:prstGeom>
          <a:noFill/>
        </p:spPr>
        <p:txBody>
          <a:bodyPr wrap="square" lIns="0" rIns="0" rtlCol="0" anchor="b">
            <a:spAutoFit/>
          </a:bodyPr>
          <a:lstStyle/>
          <a:p>
            <a:r>
              <a:rPr lang="en-US" sz="2000" b="1" dirty="0" smtClean="0">
                <a:solidFill>
                  <a:srgbClr val="606060"/>
                </a:solidFill>
              </a:rPr>
              <a:t>Data Prep</a:t>
            </a:r>
            <a:endParaRPr lang="en-US" sz="2000" b="1" dirty="0">
              <a:solidFill>
                <a:srgbClr val="606060"/>
              </a:solidFill>
            </a:endParaRPr>
          </a:p>
        </p:txBody>
      </p:sp>
      <p:sp>
        <p:nvSpPr>
          <p:cNvPr id="30" name="TextBox 29">
            <a:extLst>
              <a:ext uri="{FF2B5EF4-FFF2-40B4-BE49-F238E27FC236}">
                <a16:creationId xmlns:a16="http://schemas.microsoft.com/office/drawing/2014/main" id="{31A009B0-DA40-4745-BA67-122369A2E7BF}"/>
              </a:ext>
            </a:extLst>
          </p:cNvPr>
          <p:cNvSpPr txBox="1"/>
          <p:nvPr/>
        </p:nvSpPr>
        <p:spPr>
          <a:xfrm>
            <a:off x="6813393" y="3670562"/>
            <a:ext cx="2202816" cy="400110"/>
          </a:xfrm>
          <a:prstGeom prst="rect">
            <a:avLst/>
          </a:prstGeom>
          <a:noFill/>
        </p:spPr>
        <p:txBody>
          <a:bodyPr wrap="square" lIns="0" rIns="0" rtlCol="0" anchor="b">
            <a:spAutoFit/>
          </a:bodyPr>
          <a:lstStyle/>
          <a:p>
            <a:r>
              <a:rPr lang="en-US" sz="2000" b="1" dirty="0" smtClean="0">
                <a:solidFill>
                  <a:srgbClr val="808080"/>
                </a:solidFill>
              </a:rPr>
              <a:t>Model Planning</a:t>
            </a:r>
            <a:endParaRPr lang="en-US" sz="2000" b="1" dirty="0">
              <a:solidFill>
                <a:srgbClr val="808080"/>
              </a:solidFill>
            </a:endParaRPr>
          </a:p>
        </p:txBody>
      </p:sp>
      <p:sp>
        <p:nvSpPr>
          <p:cNvPr id="33" name="TextBox 32">
            <a:extLst>
              <a:ext uri="{FF2B5EF4-FFF2-40B4-BE49-F238E27FC236}">
                <a16:creationId xmlns:a16="http://schemas.microsoft.com/office/drawing/2014/main" id="{1155821B-BC7F-490E-A197-3D972950EC63}"/>
              </a:ext>
            </a:extLst>
          </p:cNvPr>
          <p:cNvSpPr txBox="1"/>
          <p:nvPr/>
        </p:nvSpPr>
        <p:spPr>
          <a:xfrm>
            <a:off x="520183" y="2015395"/>
            <a:ext cx="1925752" cy="400110"/>
          </a:xfrm>
          <a:prstGeom prst="rect">
            <a:avLst/>
          </a:prstGeom>
          <a:noFill/>
        </p:spPr>
        <p:txBody>
          <a:bodyPr wrap="square" lIns="0" rIns="0" rtlCol="0" anchor="b">
            <a:spAutoFit/>
          </a:bodyPr>
          <a:lstStyle/>
          <a:p>
            <a:pPr algn="r"/>
            <a:r>
              <a:rPr lang="en-US" sz="2000" b="1" dirty="0" smtClean="0">
                <a:solidFill>
                  <a:srgbClr val="7A7A7A"/>
                </a:solidFill>
              </a:rPr>
              <a:t>Communication</a:t>
            </a:r>
            <a:endParaRPr lang="en-US" sz="2000" b="1" dirty="0">
              <a:solidFill>
                <a:srgbClr val="7A7A7A"/>
              </a:solidFill>
            </a:endParaRPr>
          </a:p>
        </p:txBody>
      </p:sp>
      <p:sp>
        <p:nvSpPr>
          <p:cNvPr id="36" name="TextBox 35">
            <a:extLst>
              <a:ext uri="{FF2B5EF4-FFF2-40B4-BE49-F238E27FC236}">
                <a16:creationId xmlns:a16="http://schemas.microsoft.com/office/drawing/2014/main" id="{71A2A2BD-1EF1-4061-B46A-856312269B88}"/>
              </a:ext>
            </a:extLst>
          </p:cNvPr>
          <p:cNvSpPr txBox="1"/>
          <p:nvPr/>
        </p:nvSpPr>
        <p:spPr>
          <a:xfrm>
            <a:off x="371612" y="3670562"/>
            <a:ext cx="2202816" cy="400110"/>
          </a:xfrm>
          <a:prstGeom prst="rect">
            <a:avLst/>
          </a:prstGeom>
          <a:noFill/>
        </p:spPr>
        <p:txBody>
          <a:bodyPr wrap="square" lIns="0" rIns="0" rtlCol="0" anchor="b">
            <a:spAutoFit/>
          </a:bodyPr>
          <a:lstStyle/>
          <a:p>
            <a:pPr algn="r"/>
            <a:r>
              <a:rPr lang="en-US" sz="2000" b="1" dirty="0" smtClean="0">
                <a:solidFill>
                  <a:srgbClr val="848484"/>
                </a:solidFill>
              </a:rPr>
              <a:t>Model Building</a:t>
            </a:r>
            <a:endParaRPr lang="en-US" sz="2000" b="1" dirty="0">
              <a:solidFill>
                <a:srgbClr val="848484"/>
              </a:solidFill>
            </a:endParaRPr>
          </a:p>
        </p:txBody>
      </p:sp>
      <p:sp>
        <p:nvSpPr>
          <p:cNvPr id="39" name="TextBox 38">
            <a:extLst>
              <a:ext uri="{FF2B5EF4-FFF2-40B4-BE49-F238E27FC236}">
                <a16:creationId xmlns:a16="http://schemas.microsoft.com/office/drawing/2014/main" id="{2DD2DA70-3A55-48BE-A795-E2EDE191C194}"/>
              </a:ext>
            </a:extLst>
          </p:cNvPr>
          <p:cNvSpPr txBox="1"/>
          <p:nvPr/>
        </p:nvSpPr>
        <p:spPr>
          <a:xfrm>
            <a:off x="6819239" y="514121"/>
            <a:ext cx="2202816" cy="400110"/>
          </a:xfrm>
          <a:prstGeom prst="rect">
            <a:avLst/>
          </a:prstGeom>
          <a:noFill/>
        </p:spPr>
        <p:txBody>
          <a:bodyPr wrap="square" lIns="0" rIns="0" rtlCol="0" anchor="b">
            <a:spAutoFit/>
          </a:bodyPr>
          <a:lstStyle/>
          <a:p>
            <a:r>
              <a:rPr lang="en-US" sz="2000" b="1" dirty="0" smtClean="0">
                <a:solidFill>
                  <a:schemeClr val="accent2">
                    <a:lumMod val="75000"/>
                  </a:schemeClr>
                </a:solidFill>
              </a:rPr>
              <a:t>Discovery</a:t>
            </a:r>
            <a:endParaRPr lang="en-US" sz="2000" b="1" dirty="0">
              <a:solidFill>
                <a:schemeClr val="accent2">
                  <a:lumMod val="75000"/>
                </a:schemeClr>
              </a:solidFill>
            </a:endParaRPr>
          </a:p>
        </p:txBody>
      </p:sp>
      <p:sp>
        <p:nvSpPr>
          <p:cNvPr id="42" name="TextBox 41">
            <a:extLst>
              <a:ext uri="{FF2B5EF4-FFF2-40B4-BE49-F238E27FC236}">
                <a16:creationId xmlns:a16="http://schemas.microsoft.com/office/drawing/2014/main" id="{0B14EBD7-6035-4941-8910-C11BBBA471BF}"/>
              </a:ext>
            </a:extLst>
          </p:cNvPr>
          <p:cNvSpPr txBox="1"/>
          <p:nvPr/>
        </p:nvSpPr>
        <p:spPr>
          <a:xfrm>
            <a:off x="894721" y="594461"/>
            <a:ext cx="1965132" cy="400109"/>
          </a:xfrm>
          <a:prstGeom prst="rect">
            <a:avLst/>
          </a:prstGeom>
          <a:noFill/>
        </p:spPr>
        <p:txBody>
          <a:bodyPr wrap="square" lIns="0" rIns="0" rtlCol="0" anchor="b">
            <a:spAutoFit/>
          </a:bodyPr>
          <a:lstStyle/>
          <a:p>
            <a:pPr algn="r"/>
            <a:r>
              <a:rPr lang="en-US" sz="2000" b="1" dirty="0" smtClean="0">
                <a:solidFill>
                  <a:srgbClr val="575757"/>
                </a:solidFill>
              </a:rPr>
              <a:t>Operation</a:t>
            </a:r>
            <a:endParaRPr lang="en-US" sz="2000" b="1" dirty="0">
              <a:solidFill>
                <a:srgbClr val="575757"/>
              </a:solidFill>
            </a:endParaRPr>
          </a:p>
        </p:txBody>
      </p:sp>
      <p:grpSp>
        <p:nvGrpSpPr>
          <p:cNvPr id="47" name="Group 46"/>
          <p:cNvGrpSpPr/>
          <p:nvPr/>
        </p:nvGrpSpPr>
        <p:grpSpPr>
          <a:xfrm>
            <a:off x="7135731" y="942804"/>
            <a:ext cx="1694580" cy="522010"/>
            <a:chOff x="6862070" y="928088"/>
            <a:chExt cx="1694580" cy="522010"/>
          </a:xfrm>
        </p:grpSpPr>
        <p:pic>
          <p:nvPicPr>
            <p:cNvPr id="3" name="Picture 2"/>
            <p:cNvPicPr>
              <a:picLocks noChangeAspect="1"/>
            </p:cNvPicPr>
            <p:nvPr/>
          </p:nvPicPr>
          <p:blipFill>
            <a:blip r:embed="rId5"/>
            <a:stretch>
              <a:fillRect/>
            </a:stretch>
          </p:blipFill>
          <p:spPr>
            <a:xfrm>
              <a:off x="7461710" y="954798"/>
              <a:ext cx="485775" cy="495300"/>
            </a:xfrm>
            <a:prstGeom prst="rect">
              <a:avLst/>
            </a:prstGeom>
          </p:spPr>
        </p:pic>
        <p:pic>
          <p:nvPicPr>
            <p:cNvPr id="44" name="Picture 43"/>
            <p:cNvPicPr>
              <a:picLocks noChangeAspect="1"/>
            </p:cNvPicPr>
            <p:nvPr/>
          </p:nvPicPr>
          <p:blipFill>
            <a:blip r:embed="rId6"/>
            <a:stretch>
              <a:fillRect/>
            </a:stretch>
          </p:blipFill>
          <p:spPr>
            <a:xfrm>
              <a:off x="6862070" y="928088"/>
              <a:ext cx="485775" cy="514350"/>
            </a:xfrm>
            <a:prstGeom prst="rect">
              <a:avLst/>
            </a:prstGeom>
          </p:spPr>
        </p:pic>
        <p:pic>
          <p:nvPicPr>
            <p:cNvPr id="45" name="Picture 44"/>
            <p:cNvPicPr>
              <a:picLocks noChangeAspect="1"/>
            </p:cNvPicPr>
            <p:nvPr/>
          </p:nvPicPr>
          <p:blipFill>
            <a:blip r:embed="rId7"/>
            <a:stretch>
              <a:fillRect/>
            </a:stretch>
          </p:blipFill>
          <p:spPr>
            <a:xfrm>
              <a:off x="8061350" y="954798"/>
              <a:ext cx="495300" cy="495300"/>
            </a:xfrm>
            <a:prstGeom prst="rect">
              <a:avLst/>
            </a:prstGeom>
          </p:spPr>
        </p:pic>
      </p:grpSp>
      <p:grpSp>
        <p:nvGrpSpPr>
          <p:cNvPr id="56" name="Group 55"/>
          <p:cNvGrpSpPr/>
          <p:nvPr/>
        </p:nvGrpSpPr>
        <p:grpSpPr>
          <a:xfrm>
            <a:off x="7171851" y="2528851"/>
            <a:ext cx="1094940" cy="495300"/>
            <a:chOff x="7667151" y="2470858"/>
            <a:chExt cx="1094940" cy="495300"/>
          </a:xfrm>
        </p:grpSpPr>
        <p:pic>
          <p:nvPicPr>
            <p:cNvPr id="49" name="Picture 48"/>
            <p:cNvPicPr>
              <a:picLocks noChangeAspect="1"/>
            </p:cNvPicPr>
            <p:nvPr/>
          </p:nvPicPr>
          <p:blipFill>
            <a:blip r:embed="rId5">
              <a:grayscl/>
            </a:blip>
            <a:stretch>
              <a:fillRect/>
            </a:stretch>
          </p:blipFill>
          <p:spPr>
            <a:xfrm>
              <a:off x="7667151" y="2470858"/>
              <a:ext cx="485775" cy="495300"/>
            </a:xfrm>
            <a:prstGeom prst="rect">
              <a:avLst/>
            </a:prstGeom>
          </p:spPr>
        </p:pic>
        <p:pic>
          <p:nvPicPr>
            <p:cNvPr id="51" name="Picture 50"/>
            <p:cNvPicPr>
              <a:picLocks noChangeAspect="1"/>
            </p:cNvPicPr>
            <p:nvPr/>
          </p:nvPicPr>
          <p:blipFill>
            <a:blip r:embed="rId7">
              <a:grayscl/>
            </a:blip>
            <a:stretch>
              <a:fillRect/>
            </a:stretch>
          </p:blipFill>
          <p:spPr>
            <a:xfrm>
              <a:off x="8266791" y="2470858"/>
              <a:ext cx="495300" cy="495300"/>
            </a:xfrm>
            <a:prstGeom prst="rect">
              <a:avLst/>
            </a:prstGeom>
          </p:spPr>
        </p:pic>
      </p:grpSp>
      <p:grpSp>
        <p:nvGrpSpPr>
          <p:cNvPr id="61" name="Group 60"/>
          <p:cNvGrpSpPr/>
          <p:nvPr/>
        </p:nvGrpSpPr>
        <p:grpSpPr>
          <a:xfrm>
            <a:off x="1321139" y="2456256"/>
            <a:ext cx="1085415" cy="522010"/>
            <a:chOff x="751356" y="2379163"/>
            <a:chExt cx="1085415" cy="522010"/>
          </a:xfrm>
        </p:grpSpPr>
        <p:pic>
          <p:nvPicPr>
            <p:cNvPr id="58" name="Picture 57"/>
            <p:cNvPicPr>
              <a:picLocks noChangeAspect="1"/>
            </p:cNvPicPr>
            <p:nvPr/>
          </p:nvPicPr>
          <p:blipFill>
            <a:blip r:embed="rId5">
              <a:grayscl/>
            </a:blip>
            <a:stretch>
              <a:fillRect/>
            </a:stretch>
          </p:blipFill>
          <p:spPr>
            <a:xfrm>
              <a:off x="1350996" y="2405873"/>
              <a:ext cx="485775" cy="495300"/>
            </a:xfrm>
            <a:prstGeom prst="rect">
              <a:avLst/>
            </a:prstGeom>
          </p:spPr>
        </p:pic>
        <p:pic>
          <p:nvPicPr>
            <p:cNvPr id="59" name="Picture 58"/>
            <p:cNvPicPr>
              <a:picLocks noChangeAspect="1"/>
            </p:cNvPicPr>
            <p:nvPr/>
          </p:nvPicPr>
          <p:blipFill>
            <a:blip r:embed="rId6">
              <a:grayscl/>
            </a:blip>
            <a:stretch>
              <a:fillRect/>
            </a:stretch>
          </p:blipFill>
          <p:spPr>
            <a:xfrm>
              <a:off x="751356" y="2379163"/>
              <a:ext cx="485775" cy="514350"/>
            </a:xfrm>
            <a:prstGeom prst="rect">
              <a:avLst/>
            </a:prstGeom>
          </p:spPr>
        </p:pic>
      </p:grpSp>
      <p:grpSp>
        <p:nvGrpSpPr>
          <p:cNvPr id="62" name="Group 61"/>
          <p:cNvGrpSpPr/>
          <p:nvPr/>
        </p:nvGrpSpPr>
        <p:grpSpPr>
          <a:xfrm>
            <a:off x="1764153" y="1040654"/>
            <a:ext cx="1094940" cy="495300"/>
            <a:chOff x="7667151" y="2470858"/>
            <a:chExt cx="1094940" cy="495300"/>
          </a:xfrm>
        </p:grpSpPr>
        <p:pic>
          <p:nvPicPr>
            <p:cNvPr id="63" name="Picture 62"/>
            <p:cNvPicPr>
              <a:picLocks noChangeAspect="1"/>
            </p:cNvPicPr>
            <p:nvPr/>
          </p:nvPicPr>
          <p:blipFill>
            <a:blip r:embed="rId5">
              <a:grayscl/>
            </a:blip>
            <a:stretch>
              <a:fillRect/>
            </a:stretch>
          </p:blipFill>
          <p:spPr>
            <a:xfrm>
              <a:off x="7667151" y="2470858"/>
              <a:ext cx="485775" cy="495300"/>
            </a:xfrm>
            <a:prstGeom prst="rect">
              <a:avLst/>
            </a:prstGeom>
          </p:spPr>
        </p:pic>
        <p:pic>
          <p:nvPicPr>
            <p:cNvPr id="64" name="Picture 63"/>
            <p:cNvPicPr>
              <a:picLocks noChangeAspect="1"/>
            </p:cNvPicPr>
            <p:nvPr/>
          </p:nvPicPr>
          <p:blipFill>
            <a:blip r:embed="rId7">
              <a:grayscl/>
            </a:blip>
            <a:stretch>
              <a:fillRect/>
            </a:stretch>
          </p:blipFill>
          <p:spPr>
            <a:xfrm>
              <a:off x="8266791" y="2470858"/>
              <a:ext cx="495300" cy="495300"/>
            </a:xfrm>
            <a:prstGeom prst="rect">
              <a:avLst/>
            </a:prstGeom>
          </p:spPr>
        </p:pic>
      </p:grpSp>
      <p:pic>
        <p:nvPicPr>
          <p:cNvPr id="2" name="Picture 1"/>
          <p:cNvPicPr>
            <a:picLocks noChangeAspect="1"/>
          </p:cNvPicPr>
          <p:nvPr/>
        </p:nvPicPr>
        <p:blipFill>
          <a:blip r:embed="rId8">
            <a:extLst>
              <a:ext uri="{BEBA8EAE-BF5A-486C-A8C5-ECC9F3942E4B}">
                <a14:imgProps xmlns:a14="http://schemas.microsoft.com/office/drawing/2010/main">
                  <a14:imgLayer r:embed="rId9">
                    <a14:imgEffect>
                      <a14:saturation sat="0"/>
                    </a14:imgEffect>
                  </a14:imgLayer>
                </a14:imgProps>
              </a:ext>
            </a:extLst>
          </a:blip>
          <a:stretch>
            <a:fillRect/>
          </a:stretch>
        </p:blipFill>
        <p:spPr>
          <a:xfrm>
            <a:off x="2531539" y="691992"/>
            <a:ext cx="4340728" cy="4078577"/>
          </a:xfrm>
          <a:prstGeom prst="rect">
            <a:avLst/>
          </a:prstGeom>
        </p:spPr>
      </p:pic>
    </p:spTree>
    <p:extLst>
      <p:ext uri="{BB962C8B-B14F-4D97-AF65-F5344CB8AC3E}">
        <p14:creationId xmlns:p14="http://schemas.microsoft.com/office/powerpoint/2010/main" val="6915588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0"/>
            <a:ext cx="6188062" cy="884172"/>
          </a:xfrm>
        </p:spPr>
        <p:txBody>
          <a:bodyPr/>
          <a:lstStyle/>
          <a:p>
            <a:r>
              <a:rPr lang="en-US" dirty="0">
                <a:latin typeface="Garamond" panose="02020404030301010803" pitchFamily="18" charset="0"/>
              </a:rPr>
              <a:t>Step 1: Discovery</a:t>
            </a:r>
          </a:p>
        </p:txBody>
      </p:sp>
      <p:sp>
        <p:nvSpPr>
          <p:cNvPr id="5" name="Content Placeholder 4"/>
          <p:cNvSpPr>
            <a:spLocks noGrp="1"/>
          </p:cNvSpPr>
          <p:nvPr>
            <p:ph sz="half" idx="1"/>
          </p:nvPr>
        </p:nvSpPr>
        <p:spPr>
          <a:xfrm>
            <a:off x="1813685" y="1020198"/>
            <a:ext cx="7056845" cy="3515682"/>
          </a:xfrm>
        </p:spPr>
        <p:txBody>
          <a:bodyPr>
            <a:normAutofit lnSpcReduction="10000"/>
          </a:bodyPr>
          <a:lstStyle/>
          <a:p>
            <a:pPr>
              <a:buFont typeface="Wingdings" panose="05000000000000000000" pitchFamily="2" charset="2"/>
              <a:buChar char="§"/>
            </a:pPr>
            <a:r>
              <a:rPr lang="en-US" sz="2000" b="0" dirty="0" smtClean="0">
                <a:latin typeface="Garamond" panose="02020404030301010803" pitchFamily="18" charset="0"/>
              </a:rPr>
              <a:t>Understand and formulate the business problem</a:t>
            </a:r>
          </a:p>
          <a:p>
            <a:pPr>
              <a:buFont typeface="Wingdings" panose="05000000000000000000" pitchFamily="2" charset="2"/>
              <a:buChar char="§"/>
            </a:pPr>
            <a:endParaRPr lang="en-US" sz="2000" b="0" dirty="0" smtClean="0">
              <a:latin typeface="Garamond" panose="02020404030301010803" pitchFamily="18" charset="0"/>
            </a:endParaRPr>
          </a:p>
          <a:p>
            <a:pPr>
              <a:buFont typeface="Wingdings" panose="05000000000000000000" pitchFamily="2" charset="2"/>
              <a:buChar char="§"/>
            </a:pPr>
            <a:r>
              <a:rPr lang="en-US" sz="2000" b="0" dirty="0" smtClean="0">
                <a:latin typeface="Garamond" panose="02020404030301010803" pitchFamily="18" charset="0"/>
              </a:rPr>
              <a:t>Articulate the pain points as clearly as possible so you can make sure to address them</a:t>
            </a:r>
            <a:br>
              <a:rPr lang="en-US" sz="2000" b="0" dirty="0" smtClean="0">
                <a:latin typeface="Garamond" panose="02020404030301010803" pitchFamily="18" charset="0"/>
              </a:rPr>
            </a:br>
            <a:endParaRPr lang="en-US" sz="2000" b="0" dirty="0" smtClean="0">
              <a:latin typeface="Garamond" panose="02020404030301010803" pitchFamily="18" charset="0"/>
            </a:endParaRPr>
          </a:p>
          <a:p>
            <a:pPr>
              <a:buFont typeface="Wingdings" panose="05000000000000000000" pitchFamily="2" charset="2"/>
              <a:buChar char="§"/>
            </a:pPr>
            <a:r>
              <a:rPr lang="en-US" sz="2000" b="0" dirty="0" smtClean="0">
                <a:latin typeface="Garamond" panose="02020404030301010803" pitchFamily="18" charset="0"/>
              </a:rPr>
              <a:t>Define and formalize the scope of the project</a:t>
            </a:r>
            <a:br>
              <a:rPr lang="en-US" sz="2000" b="0" dirty="0" smtClean="0">
                <a:latin typeface="Garamond" panose="02020404030301010803" pitchFamily="18" charset="0"/>
              </a:rPr>
            </a:br>
            <a:endParaRPr lang="en-US" sz="2000" b="0" dirty="0" smtClean="0">
              <a:latin typeface="Garamond" panose="02020404030301010803" pitchFamily="18" charset="0"/>
            </a:endParaRPr>
          </a:p>
          <a:p>
            <a:pPr>
              <a:buFont typeface="Wingdings" panose="05000000000000000000" pitchFamily="2" charset="2"/>
              <a:buChar char="§"/>
            </a:pPr>
            <a:r>
              <a:rPr lang="en-US" sz="2000" b="0" dirty="0" smtClean="0">
                <a:latin typeface="Garamond" panose="02020404030301010803" pitchFamily="18" charset="0"/>
              </a:rPr>
              <a:t>Identify the kinds of data you will need to solve the problem </a:t>
            </a:r>
            <a:br>
              <a:rPr lang="en-US" sz="2000" b="0" dirty="0" smtClean="0">
                <a:latin typeface="Garamond" panose="02020404030301010803" pitchFamily="18" charset="0"/>
              </a:rPr>
            </a:br>
            <a:endParaRPr lang="en-US" sz="2000" b="0" dirty="0" smtClean="0">
              <a:latin typeface="Garamond" panose="02020404030301010803" pitchFamily="18" charset="0"/>
            </a:endParaRPr>
          </a:p>
          <a:p>
            <a:pPr>
              <a:buFont typeface="Wingdings" panose="05000000000000000000" pitchFamily="2" charset="2"/>
              <a:buChar char="§"/>
            </a:pPr>
            <a:r>
              <a:rPr lang="en-US" sz="2000" b="0" dirty="0" smtClean="0">
                <a:latin typeface="Garamond" panose="02020404030301010803" pitchFamily="18" charset="0"/>
              </a:rPr>
              <a:t>Determine the resources that you may need during the project (Infrastructure, Software, Data access, Business experts, etc.) </a:t>
            </a:r>
          </a:p>
          <a:p>
            <a:pPr>
              <a:buFont typeface="Wingdings" panose="05000000000000000000" pitchFamily="2" charset="2"/>
              <a:buChar char="§"/>
            </a:pPr>
            <a:endParaRPr lang="en-US" sz="1700" b="0" dirty="0" smtClean="0">
              <a:latin typeface="Garamond" panose="02020404030301010803" pitchFamily="18" charset="0"/>
            </a:endParaRPr>
          </a:p>
          <a:p>
            <a:endParaRPr lang="en-US" sz="1700" b="0" dirty="0" smtClean="0">
              <a:latin typeface="Garamond" panose="02020404030301010803" pitchFamily="18" charset="0"/>
            </a:endParaRPr>
          </a:p>
          <a:p>
            <a:endParaRPr lang="en-US" dirty="0" smtClean="0"/>
          </a:p>
          <a:p>
            <a:endParaRPr lang="en-US" dirty="0"/>
          </a:p>
        </p:txBody>
      </p:sp>
      <p:pic>
        <p:nvPicPr>
          <p:cNvPr id="2" name="1_4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5488" y="4314825"/>
            <a:ext cx="487362" cy="487363"/>
          </a:xfrm>
          <a:prstGeom prst="rect">
            <a:avLst/>
          </a:prstGeom>
        </p:spPr>
      </p:pic>
    </p:spTree>
    <p:extLst>
      <p:ext uri="{BB962C8B-B14F-4D97-AF65-F5344CB8AC3E}">
        <p14:creationId xmlns:p14="http://schemas.microsoft.com/office/powerpoint/2010/main" val="24848131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4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75583" y="-34255"/>
            <a:ext cx="4520720" cy="582632"/>
          </a:xfrm>
        </p:spPr>
        <p:txBody>
          <a:bodyPr>
            <a:normAutofit/>
          </a:bodyPr>
          <a:lstStyle/>
          <a:p>
            <a:pPr algn="ctr"/>
            <a:r>
              <a:rPr lang="en-US" dirty="0" smtClean="0">
                <a:latin typeface="Garamond" panose="02020404030301010803" pitchFamily="18" charset="0"/>
              </a:rPr>
              <a:t>Step 2: Data Preparation </a:t>
            </a:r>
            <a:endParaRPr lang="en-US" dirty="0">
              <a:latin typeface="Garamond" panose="02020404030301010803" pitchFamily="18" charset="0"/>
            </a:endParaRPr>
          </a:p>
        </p:txBody>
      </p:sp>
      <p:grpSp>
        <p:nvGrpSpPr>
          <p:cNvPr id="6" name="Group 5">
            <a:extLst>
              <a:ext uri="{FF2B5EF4-FFF2-40B4-BE49-F238E27FC236}">
                <a16:creationId xmlns:a16="http://schemas.microsoft.com/office/drawing/2014/main" id="{FE567296-0043-4471-A0E2-B80DAE9E8510}"/>
              </a:ext>
            </a:extLst>
          </p:cNvPr>
          <p:cNvGrpSpPr/>
          <p:nvPr/>
        </p:nvGrpSpPr>
        <p:grpSpPr>
          <a:xfrm>
            <a:off x="2525751" y="683679"/>
            <a:ext cx="4336319" cy="4009218"/>
            <a:chOff x="3700617" y="1371758"/>
            <a:chExt cx="4790770" cy="4429388"/>
          </a:xfrm>
        </p:grpSpPr>
        <p:sp>
          <p:nvSpPr>
            <p:cNvPr id="7" name="Freeform: Shape 82">
              <a:extLst>
                <a:ext uri="{FF2B5EF4-FFF2-40B4-BE49-F238E27FC236}">
                  <a16:creationId xmlns:a16="http://schemas.microsoft.com/office/drawing/2014/main" id="{9B1B5967-515C-44DB-804D-B2F4273EE4F6}"/>
                </a:ext>
              </a:extLst>
            </p:cNvPr>
            <p:cNvSpPr/>
            <p:nvPr/>
          </p:nvSpPr>
          <p:spPr>
            <a:xfrm>
              <a:off x="4438848" y="1371758"/>
              <a:ext cx="1844043" cy="1686102"/>
            </a:xfrm>
            <a:custGeom>
              <a:avLst/>
              <a:gdLst>
                <a:gd name="connsiteX0" fmla="*/ 922789 w 1844043"/>
                <a:gd name="connsiteY0" fmla="*/ 0 h 1686102"/>
                <a:gd name="connsiteX1" fmla="*/ 1840814 w 1844043"/>
                <a:gd name="connsiteY1" fmla="*/ 828439 h 1686102"/>
                <a:gd name="connsiteX2" fmla="*/ 1844043 w 1844043"/>
                <a:gd name="connsiteY2" fmla="*/ 892394 h 1686102"/>
                <a:gd name="connsiteX3" fmla="*/ 1793841 w 1844043"/>
                <a:gd name="connsiteY3" fmla="*/ 884732 h 1686102"/>
                <a:gd name="connsiteX4" fmla="*/ 1657154 w 1844043"/>
                <a:gd name="connsiteY4" fmla="*/ 877830 h 1686102"/>
                <a:gd name="connsiteX5" fmla="*/ 1077568 w 1844043"/>
                <a:gd name="connsiteY5" fmla="*/ 1009660 h 1686102"/>
                <a:gd name="connsiteX6" fmla="*/ 960463 w 1844043"/>
                <a:gd name="connsiteY6" fmla="*/ 1076969 h 1686102"/>
                <a:gd name="connsiteX7" fmla="*/ 944256 w 1844043"/>
                <a:gd name="connsiteY7" fmla="*/ 1056996 h 1686102"/>
                <a:gd name="connsiteX8" fmla="*/ 896232 w 1844043"/>
                <a:gd name="connsiteY8" fmla="*/ 1086171 h 1686102"/>
                <a:gd name="connsiteX9" fmla="*/ 460460 w 1844043"/>
                <a:gd name="connsiteY9" fmla="*/ 1565984 h 1686102"/>
                <a:gd name="connsiteX10" fmla="*/ 404399 w 1844043"/>
                <a:gd name="connsiteY10" fmla="*/ 1686102 h 1686102"/>
                <a:gd name="connsiteX11" fmla="*/ 318893 w 1844043"/>
                <a:gd name="connsiteY11" fmla="*/ 1620553 h 1686102"/>
                <a:gd name="connsiteX12" fmla="*/ 0 w 1844043"/>
                <a:gd name="connsiteY12" fmla="*/ 922789 h 1686102"/>
                <a:gd name="connsiteX13" fmla="*/ 922789 w 1844043"/>
                <a:gd name="connsiteY13" fmla="*/ 0 h 168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44043" h="1686102">
                  <a:moveTo>
                    <a:pt x="922789" y="0"/>
                  </a:moveTo>
                  <a:cubicBezTo>
                    <a:pt x="1400579" y="0"/>
                    <a:pt x="1793558" y="363118"/>
                    <a:pt x="1840814" y="828439"/>
                  </a:cubicBezTo>
                  <a:lnTo>
                    <a:pt x="1844043" y="892394"/>
                  </a:lnTo>
                  <a:lnTo>
                    <a:pt x="1793841" y="884732"/>
                  </a:lnTo>
                  <a:cubicBezTo>
                    <a:pt x="1748899" y="880168"/>
                    <a:pt x="1703300" y="877830"/>
                    <a:pt x="1657154" y="877830"/>
                  </a:cubicBezTo>
                  <a:cubicBezTo>
                    <a:pt x="1449499" y="877830"/>
                    <a:pt x="1252902" y="925175"/>
                    <a:pt x="1077568" y="1009660"/>
                  </a:cubicBezTo>
                  <a:lnTo>
                    <a:pt x="960463" y="1076969"/>
                  </a:lnTo>
                  <a:lnTo>
                    <a:pt x="944256" y="1056996"/>
                  </a:lnTo>
                  <a:lnTo>
                    <a:pt x="896232" y="1086171"/>
                  </a:lnTo>
                  <a:cubicBezTo>
                    <a:pt x="715224" y="1208458"/>
                    <a:pt x="565216" y="1373146"/>
                    <a:pt x="460460" y="1565984"/>
                  </a:cubicBezTo>
                  <a:lnTo>
                    <a:pt x="404399" y="1686102"/>
                  </a:lnTo>
                  <a:lnTo>
                    <a:pt x="318893" y="1620553"/>
                  </a:lnTo>
                  <a:cubicBezTo>
                    <a:pt x="123561" y="1451351"/>
                    <a:pt x="0" y="1201499"/>
                    <a:pt x="0" y="922789"/>
                  </a:cubicBezTo>
                  <a:cubicBezTo>
                    <a:pt x="0" y="413147"/>
                    <a:pt x="413147" y="0"/>
                    <a:pt x="922789"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Freeform: Shape 83">
              <a:extLst>
                <a:ext uri="{FF2B5EF4-FFF2-40B4-BE49-F238E27FC236}">
                  <a16:creationId xmlns:a16="http://schemas.microsoft.com/office/drawing/2014/main" id="{80027441-AB3B-49F3-A7EA-B3BFF62C35B4}"/>
                </a:ext>
              </a:extLst>
            </p:cNvPr>
            <p:cNvSpPr/>
            <p:nvPr/>
          </p:nvSpPr>
          <p:spPr>
            <a:xfrm>
              <a:off x="3700617" y="2663663"/>
              <a:ext cx="1342075" cy="1845578"/>
            </a:xfrm>
            <a:custGeom>
              <a:avLst/>
              <a:gdLst>
                <a:gd name="connsiteX0" fmla="*/ 922789 w 1342075"/>
                <a:gd name="connsiteY0" fmla="*/ 0 h 1845578"/>
                <a:gd name="connsiteX1" fmla="*/ 1281980 w 1342075"/>
                <a:gd name="connsiteY1" fmla="*/ 72518 h 1845578"/>
                <a:gd name="connsiteX2" fmla="*/ 1342075 w 1342075"/>
                <a:gd name="connsiteY2" fmla="*/ 101467 h 1845578"/>
                <a:gd name="connsiteX3" fmla="*/ 1286836 w 1342075"/>
                <a:gd name="connsiteY3" fmla="*/ 175336 h 1845578"/>
                <a:gd name="connsiteX4" fmla="*/ 1058520 w 1342075"/>
                <a:gd name="connsiteY4" fmla="*/ 922790 h 1845578"/>
                <a:gd name="connsiteX5" fmla="*/ 1286836 w 1342075"/>
                <a:gd name="connsiteY5" fmla="*/ 1670244 h 1845578"/>
                <a:gd name="connsiteX6" fmla="*/ 1342074 w 1342075"/>
                <a:gd name="connsiteY6" fmla="*/ 1744112 h 1845578"/>
                <a:gd name="connsiteX7" fmla="*/ 1281980 w 1342075"/>
                <a:gd name="connsiteY7" fmla="*/ 1773061 h 1845578"/>
                <a:gd name="connsiteX8" fmla="*/ 922789 w 1342075"/>
                <a:gd name="connsiteY8" fmla="*/ 1845578 h 1845578"/>
                <a:gd name="connsiteX9" fmla="*/ 0 w 1342075"/>
                <a:gd name="connsiteY9" fmla="*/ 922789 h 1845578"/>
                <a:gd name="connsiteX10" fmla="*/ 922789 w 1342075"/>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5" h="1845578">
                  <a:moveTo>
                    <a:pt x="922789" y="0"/>
                  </a:moveTo>
                  <a:cubicBezTo>
                    <a:pt x="1050200" y="0"/>
                    <a:pt x="1171579" y="25822"/>
                    <a:pt x="1281980" y="72518"/>
                  </a:cubicBezTo>
                  <a:lnTo>
                    <a:pt x="1342075" y="101467"/>
                  </a:lnTo>
                  <a:lnTo>
                    <a:pt x="1286836" y="175336"/>
                  </a:lnTo>
                  <a:cubicBezTo>
                    <a:pt x="1142689" y="388701"/>
                    <a:pt x="1058520" y="645916"/>
                    <a:pt x="1058520" y="922790"/>
                  </a:cubicBezTo>
                  <a:cubicBezTo>
                    <a:pt x="1058520" y="1199664"/>
                    <a:pt x="1142689" y="1456879"/>
                    <a:pt x="1286836" y="1670244"/>
                  </a:cubicBezTo>
                  <a:lnTo>
                    <a:pt x="1342074" y="1744112"/>
                  </a:lnTo>
                  <a:lnTo>
                    <a:pt x="1281980" y="1773061"/>
                  </a:lnTo>
                  <a:cubicBezTo>
                    <a:pt x="1171579" y="1819757"/>
                    <a:pt x="1050200" y="1845578"/>
                    <a:pt x="922789" y="1845578"/>
                  </a:cubicBezTo>
                  <a:cubicBezTo>
                    <a:pt x="413147" y="1845578"/>
                    <a:pt x="0" y="1432431"/>
                    <a:pt x="0" y="922789"/>
                  </a:cubicBezTo>
                  <a:cubicBezTo>
                    <a:pt x="0" y="413147"/>
                    <a:pt x="413147" y="0"/>
                    <a:pt x="92278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9" name="Freeform: Shape 84">
              <a:extLst>
                <a:ext uri="{FF2B5EF4-FFF2-40B4-BE49-F238E27FC236}">
                  <a16:creationId xmlns:a16="http://schemas.microsoft.com/office/drawing/2014/main" id="{27F6B50D-4BE0-4ED5-85ED-A7952006F59F}"/>
                </a:ext>
              </a:extLst>
            </p:cNvPr>
            <p:cNvSpPr/>
            <p:nvPr/>
          </p:nvSpPr>
          <p:spPr>
            <a:xfrm>
              <a:off x="4438848" y="4103738"/>
              <a:ext cx="1842793" cy="1697408"/>
            </a:xfrm>
            <a:custGeom>
              <a:avLst/>
              <a:gdLst>
                <a:gd name="connsiteX0" fmla="*/ 424218 w 1842793"/>
                <a:gd name="connsiteY0" fmla="*/ 0 h 1697408"/>
                <a:gd name="connsiteX1" fmla="*/ 425347 w 1842793"/>
                <a:gd name="connsiteY1" fmla="*/ 3083 h 1697408"/>
                <a:gd name="connsiteX2" fmla="*/ 758277 w 1842793"/>
                <a:gd name="connsiteY2" fmla="*/ 472287 h 1697408"/>
                <a:gd name="connsiteX3" fmla="*/ 898664 w 1842793"/>
                <a:gd name="connsiteY3" fmla="*/ 582593 h 1697408"/>
                <a:gd name="connsiteX4" fmla="*/ 887090 w 1842793"/>
                <a:gd name="connsiteY4" fmla="*/ 604403 h 1697408"/>
                <a:gd name="connsiteX5" fmla="*/ 896232 w 1842793"/>
                <a:gd name="connsiteY5" fmla="*/ 611240 h 1697408"/>
                <a:gd name="connsiteX6" fmla="*/ 1657154 w 1842793"/>
                <a:gd name="connsiteY6" fmla="*/ 843669 h 1697408"/>
                <a:gd name="connsiteX7" fmla="*/ 1779116 w 1842793"/>
                <a:gd name="connsiteY7" fmla="*/ 838279 h 1697408"/>
                <a:gd name="connsiteX8" fmla="*/ 1842793 w 1842793"/>
                <a:gd name="connsiteY8" fmla="*/ 829785 h 1697408"/>
                <a:gd name="connsiteX9" fmla="*/ 1840814 w 1842793"/>
                <a:gd name="connsiteY9" fmla="*/ 868969 h 1697408"/>
                <a:gd name="connsiteX10" fmla="*/ 922789 w 1842793"/>
                <a:gd name="connsiteY10" fmla="*/ 1697408 h 1697408"/>
                <a:gd name="connsiteX11" fmla="*/ 0 w 1842793"/>
                <a:gd name="connsiteY11" fmla="*/ 774619 h 1697408"/>
                <a:gd name="connsiteX12" fmla="*/ 406849 w 1842793"/>
                <a:gd name="connsiteY12" fmla="*/ 9428 h 169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2793" h="1697408">
                  <a:moveTo>
                    <a:pt x="424218" y="0"/>
                  </a:moveTo>
                  <a:lnTo>
                    <a:pt x="425347" y="3083"/>
                  </a:lnTo>
                  <a:cubicBezTo>
                    <a:pt x="501452" y="183016"/>
                    <a:pt x="615831" y="342819"/>
                    <a:pt x="758277" y="472287"/>
                  </a:cubicBezTo>
                  <a:lnTo>
                    <a:pt x="898664" y="582593"/>
                  </a:lnTo>
                  <a:lnTo>
                    <a:pt x="887090" y="604403"/>
                  </a:lnTo>
                  <a:lnTo>
                    <a:pt x="896232" y="611240"/>
                  </a:lnTo>
                  <a:cubicBezTo>
                    <a:pt x="1113442" y="757984"/>
                    <a:pt x="1375292" y="843669"/>
                    <a:pt x="1657154" y="843669"/>
                  </a:cubicBezTo>
                  <a:cubicBezTo>
                    <a:pt x="1698259" y="843669"/>
                    <a:pt x="1738939" y="841847"/>
                    <a:pt x="1779116" y="838279"/>
                  </a:cubicBezTo>
                  <a:lnTo>
                    <a:pt x="1842793" y="829785"/>
                  </a:lnTo>
                  <a:lnTo>
                    <a:pt x="1840814" y="868969"/>
                  </a:lnTo>
                  <a:cubicBezTo>
                    <a:pt x="1793558" y="1334291"/>
                    <a:pt x="1400579" y="1697408"/>
                    <a:pt x="922789" y="1697408"/>
                  </a:cubicBezTo>
                  <a:cubicBezTo>
                    <a:pt x="413147" y="1697408"/>
                    <a:pt x="0" y="1284261"/>
                    <a:pt x="0" y="774619"/>
                  </a:cubicBezTo>
                  <a:cubicBezTo>
                    <a:pt x="0" y="456093"/>
                    <a:pt x="161386" y="175260"/>
                    <a:pt x="406849" y="94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Freeform: Shape 85">
              <a:extLst>
                <a:ext uri="{FF2B5EF4-FFF2-40B4-BE49-F238E27FC236}">
                  <a16:creationId xmlns:a16="http://schemas.microsoft.com/office/drawing/2014/main" id="{E5365D3D-FA1B-4DF2-9C10-9844C393B3BC}"/>
                </a:ext>
              </a:extLst>
            </p:cNvPr>
            <p:cNvSpPr/>
            <p:nvPr/>
          </p:nvSpPr>
          <p:spPr>
            <a:xfrm>
              <a:off x="5956799" y="4082312"/>
              <a:ext cx="1843675" cy="1718834"/>
            </a:xfrm>
            <a:custGeom>
              <a:avLst/>
              <a:gdLst>
                <a:gd name="connsiteX0" fmla="*/ 1379981 w 1843675"/>
                <a:gd name="connsiteY0" fmla="*/ 0 h 1718834"/>
                <a:gd name="connsiteX1" fmla="*/ 1436826 w 1843675"/>
                <a:gd name="connsiteY1" fmla="*/ 30854 h 1718834"/>
                <a:gd name="connsiteX2" fmla="*/ 1843675 w 1843675"/>
                <a:gd name="connsiteY2" fmla="*/ 796045 h 1718834"/>
                <a:gd name="connsiteX3" fmla="*/ 920886 w 1843675"/>
                <a:gd name="connsiteY3" fmla="*/ 1718834 h 1718834"/>
                <a:gd name="connsiteX4" fmla="*/ 2862 w 1843675"/>
                <a:gd name="connsiteY4" fmla="*/ 890395 h 1718834"/>
                <a:gd name="connsiteX5" fmla="*/ 0 w 1843675"/>
                <a:gd name="connsiteY5" fmla="*/ 833720 h 1718834"/>
                <a:gd name="connsiteX6" fmla="*/ 2517 w 1843675"/>
                <a:gd name="connsiteY6" fmla="*/ 834104 h 1718834"/>
                <a:gd name="connsiteX7" fmla="*/ 139203 w 1843675"/>
                <a:gd name="connsiteY7" fmla="*/ 841006 h 1718834"/>
                <a:gd name="connsiteX8" fmla="*/ 1371011 w 1843675"/>
                <a:gd name="connsiteY8" fmla="*/ 24509 h 171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3675" h="1718834">
                  <a:moveTo>
                    <a:pt x="1379981" y="0"/>
                  </a:moveTo>
                  <a:lnTo>
                    <a:pt x="1436826" y="30854"/>
                  </a:lnTo>
                  <a:cubicBezTo>
                    <a:pt x="1682290" y="196686"/>
                    <a:pt x="1843675" y="477519"/>
                    <a:pt x="1843675" y="796045"/>
                  </a:cubicBezTo>
                  <a:cubicBezTo>
                    <a:pt x="1843675" y="1305687"/>
                    <a:pt x="1430528" y="1718834"/>
                    <a:pt x="920886" y="1718834"/>
                  </a:cubicBezTo>
                  <a:cubicBezTo>
                    <a:pt x="443097" y="1718834"/>
                    <a:pt x="50118" y="1355717"/>
                    <a:pt x="2862" y="890395"/>
                  </a:cubicBezTo>
                  <a:lnTo>
                    <a:pt x="0" y="833720"/>
                  </a:lnTo>
                  <a:lnTo>
                    <a:pt x="2517" y="834104"/>
                  </a:lnTo>
                  <a:cubicBezTo>
                    <a:pt x="47458" y="838668"/>
                    <a:pt x="93058" y="841006"/>
                    <a:pt x="139203" y="841006"/>
                  </a:cubicBezTo>
                  <a:cubicBezTo>
                    <a:pt x="692951" y="841006"/>
                    <a:pt x="1168064" y="504330"/>
                    <a:pt x="1371011" y="2450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1" name="Freeform: Shape 86">
              <a:extLst>
                <a:ext uri="{FF2B5EF4-FFF2-40B4-BE49-F238E27FC236}">
                  <a16:creationId xmlns:a16="http://schemas.microsoft.com/office/drawing/2014/main" id="{A7D54706-91B6-4ACF-8E16-8C2E83DB7D89}"/>
                </a:ext>
              </a:extLst>
            </p:cNvPr>
            <p:cNvSpPr/>
            <p:nvPr/>
          </p:nvSpPr>
          <p:spPr>
            <a:xfrm>
              <a:off x="7149314" y="2663663"/>
              <a:ext cx="1342073" cy="1845578"/>
            </a:xfrm>
            <a:custGeom>
              <a:avLst/>
              <a:gdLst>
                <a:gd name="connsiteX0" fmla="*/ 419284 w 1342073"/>
                <a:gd name="connsiteY0" fmla="*/ 0 h 1845578"/>
                <a:gd name="connsiteX1" fmla="*/ 1342073 w 1342073"/>
                <a:gd name="connsiteY1" fmla="*/ 922789 h 1845578"/>
                <a:gd name="connsiteX2" fmla="*/ 419284 w 1342073"/>
                <a:gd name="connsiteY2" fmla="*/ 1845578 h 1845578"/>
                <a:gd name="connsiteX3" fmla="*/ 60093 w 1342073"/>
                <a:gd name="connsiteY3" fmla="*/ 1773061 h 1845578"/>
                <a:gd name="connsiteX4" fmla="*/ 1 w 1342073"/>
                <a:gd name="connsiteY4" fmla="*/ 1744113 h 1845578"/>
                <a:gd name="connsiteX5" fmla="*/ 55239 w 1342073"/>
                <a:gd name="connsiteY5" fmla="*/ 1670244 h 1845578"/>
                <a:gd name="connsiteX6" fmla="*/ 283554 w 1342073"/>
                <a:gd name="connsiteY6" fmla="*/ 922790 h 1845578"/>
                <a:gd name="connsiteX7" fmla="*/ 55239 w 1342073"/>
                <a:gd name="connsiteY7" fmla="*/ 175336 h 1845578"/>
                <a:gd name="connsiteX8" fmla="*/ 0 w 1342073"/>
                <a:gd name="connsiteY8" fmla="*/ 101466 h 1845578"/>
                <a:gd name="connsiteX9" fmla="*/ 60093 w 1342073"/>
                <a:gd name="connsiteY9" fmla="*/ 72518 h 1845578"/>
                <a:gd name="connsiteX10" fmla="*/ 419284 w 1342073"/>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3" h="1845578">
                  <a:moveTo>
                    <a:pt x="419284" y="0"/>
                  </a:moveTo>
                  <a:cubicBezTo>
                    <a:pt x="928926" y="0"/>
                    <a:pt x="1342073" y="413147"/>
                    <a:pt x="1342073" y="922789"/>
                  </a:cubicBezTo>
                  <a:cubicBezTo>
                    <a:pt x="1342073" y="1432431"/>
                    <a:pt x="928926" y="1845578"/>
                    <a:pt x="419284" y="1845578"/>
                  </a:cubicBezTo>
                  <a:cubicBezTo>
                    <a:pt x="291874" y="1845578"/>
                    <a:pt x="170494" y="1819757"/>
                    <a:pt x="60093" y="1773061"/>
                  </a:cubicBezTo>
                  <a:lnTo>
                    <a:pt x="1" y="1744113"/>
                  </a:lnTo>
                  <a:lnTo>
                    <a:pt x="55239" y="1670244"/>
                  </a:lnTo>
                  <a:cubicBezTo>
                    <a:pt x="199385" y="1456879"/>
                    <a:pt x="283554" y="1199664"/>
                    <a:pt x="283554" y="922790"/>
                  </a:cubicBezTo>
                  <a:cubicBezTo>
                    <a:pt x="283554" y="645916"/>
                    <a:pt x="199385" y="388701"/>
                    <a:pt x="55239" y="175336"/>
                  </a:cubicBezTo>
                  <a:lnTo>
                    <a:pt x="0" y="101466"/>
                  </a:lnTo>
                  <a:lnTo>
                    <a:pt x="60093" y="72518"/>
                  </a:lnTo>
                  <a:cubicBezTo>
                    <a:pt x="170494" y="25822"/>
                    <a:pt x="291874" y="0"/>
                    <a:pt x="419284"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n>
                  <a:solidFill>
                    <a:srgbClr val="00B050"/>
                  </a:solidFill>
                </a:ln>
                <a:solidFill>
                  <a:schemeClr val="accent2">
                    <a:lumMod val="75000"/>
                  </a:schemeClr>
                </a:solidFill>
              </a:endParaRPr>
            </a:p>
          </p:txBody>
        </p:sp>
        <p:sp>
          <p:nvSpPr>
            <p:cNvPr id="12" name="Freeform: Shape 87">
              <a:extLst>
                <a:ext uri="{FF2B5EF4-FFF2-40B4-BE49-F238E27FC236}">
                  <a16:creationId xmlns:a16="http://schemas.microsoft.com/office/drawing/2014/main" id="{5C84FC8D-4DF8-4474-BAB8-E74B6853355B}"/>
                </a:ext>
              </a:extLst>
            </p:cNvPr>
            <p:cNvSpPr/>
            <p:nvPr/>
          </p:nvSpPr>
          <p:spPr>
            <a:xfrm>
              <a:off x="5956799" y="1371759"/>
              <a:ext cx="1843675" cy="1718835"/>
            </a:xfrm>
            <a:custGeom>
              <a:avLst/>
              <a:gdLst>
                <a:gd name="connsiteX0" fmla="*/ 920886 w 1843675"/>
                <a:gd name="connsiteY0" fmla="*/ 0 h 1718835"/>
                <a:gd name="connsiteX1" fmla="*/ 1843675 w 1843675"/>
                <a:gd name="connsiteY1" fmla="*/ 922789 h 1718835"/>
                <a:gd name="connsiteX2" fmla="*/ 1436826 w 1843675"/>
                <a:gd name="connsiteY2" fmla="*/ 1687980 h 1718835"/>
                <a:gd name="connsiteX3" fmla="*/ 1379981 w 1843675"/>
                <a:gd name="connsiteY3" fmla="*/ 1718835 h 1718835"/>
                <a:gd name="connsiteX4" fmla="*/ 1371011 w 1843675"/>
                <a:gd name="connsiteY4" fmla="*/ 1694327 h 1718835"/>
                <a:gd name="connsiteX5" fmla="*/ 139203 w 1843675"/>
                <a:gd name="connsiteY5" fmla="*/ 877830 h 1718835"/>
                <a:gd name="connsiteX6" fmla="*/ 2517 w 1843675"/>
                <a:gd name="connsiteY6" fmla="*/ 884732 h 1718835"/>
                <a:gd name="connsiteX7" fmla="*/ 0 w 1843675"/>
                <a:gd name="connsiteY7" fmla="*/ 885116 h 1718835"/>
                <a:gd name="connsiteX8" fmla="*/ 2862 w 1843675"/>
                <a:gd name="connsiteY8" fmla="*/ 828439 h 1718835"/>
                <a:gd name="connsiteX9" fmla="*/ 920886 w 1843675"/>
                <a:gd name="connsiteY9" fmla="*/ 0 h 171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3675" h="1718835">
                  <a:moveTo>
                    <a:pt x="920886" y="0"/>
                  </a:moveTo>
                  <a:cubicBezTo>
                    <a:pt x="1430528" y="0"/>
                    <a:pt x="1843675" y="413147"/>
                    <a:pt x="1843675" y="922789"/>
                  </a:cubicBezTo>
                  <a:cubicBezTo>
                    <a:pt x="1843675" y="1241315"/>
                    <a:pt x="1682290" y="1522148"/>
                    <a:pt x="1436826" y="1687980"/>
                  </a:cubicBezTo>
                  <a:lnTo>
                    <a:pt x="1379981" y="1718835"/>
                  </a:lnTo>
                  <a:lnTo>
                    <a:pt x="1371011" y="1694327"/>
                  </a:lnTo>
                  <a:cubicBezTo>
                    <a:pt x="1168064" y="1214506"/>
                    <a:pt x="692951" y="877830"/>
                    <a:pt x="139203" y="877830"/>
                  </a:cubicBezTo>
                  <a:cubicBezTo>
                    <a:pt x="93058" y="877830"/>
                    <a:pt x="47458" y="880168"/>
                    <a:pt x="2517" y="884732"/>
                  </a:cubicBezTo>
                  <a:lnTo>
                    <a:pt x="0" y="885116"/>
                  </a:lnTo>
                  <a:lnTo>
                    <a:pt x="2862" y="828439"/>
                  </a:lnTo>
                  <a:cubicBezTo>
                    <a:pt x="50118" y="363118"/>
                    <a:pt x="443097" y="0"/>
                    <a:pt x="9208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 name="Oval 12">
              <a:extLst>
                <a:ext uri="{FF2B5EF4-FFF2-40B4-BE49-F238E27FC236}">
                  <a16:creationId xmlns:a16="http://schemas.microsoft.com/office/drawing/2014/main" id="{AA201D28-A18C-4AA4-9644-9969927E11EC}"/>
                </a:ext>
              </a:extLst>
            </p:cNvPr>
            <p:cNvSpPr/>
            <p:nvPr/>
          </p:nvSpPr>
          <p:spPr>
            <a:xfrm>
              <a:off x="394153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6">
                      <a:lumMod val="75000"/>
                    </a:schemeClr>
                  </a:solidFill>
                </a:rPr>
                <a:t>05</a:t>
              </a:r>
            </a:p>
          </p:txBody>
        </p:sp>
        <p:sp>
          <p:nvSpPr>
            <p:cNvPr id="14" name="Oval 13">
              <a:extLst>
                <a:ext uri="{FF2B5EF4-FFF2-40B4-BE49-F238E27FC236}">
                  <a16:creationId xmlns:a16="http://schemas.microsoft.com/office/drawing/2014/main" id="{07337514-3486-4806-A332-ABDD4E29B2A4}"/>
                </a:ext>
              </a:extLst>
            </p:cNvPr>
            <p:cNvSpPr/>
            <p:nvPr/>
          </p:nvSpPr>
          <p:spPr>
            <a:xfrm>
              <a:off x="4673739"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1">
                      <a:lumMod val="75000"/>
                    </a:schemeClr>
                  </a:solidFill>
                </a:rPr>
                <a:t>06</a:t>
              </a:r>
            </a:p>
          </p:txBody>
        </p:sp>
        <p:sp>
          <p:nvSpPr>
            <p:cNvPr id="15" name="Oval 14">
              <a:extLst>
                <a:ext uri="{FF2B5EF4-FFF2-40B4-BE49-F238E27FC236}">
                  <a16:creationId xmlns:a16="http://schemas.microsoft.com/office/drawing/2014/main" id="{2A89A2E8-5C17-4E2C-BC4C-CF42B0508812}"/>
                </a:ext>
              </a:extLst>
            </p:cNvPr>
            <p:cNvSpPr/>
            <p:nvPr/>
          </p:nvSpPr>
          <p:spPr>
            <a:xfrm>
              <a:off x="6189787"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5400" b="1">
                  <a:solidFill>
                    <a:schemeClr val="accent2">
                      <a:lumMod val="50000"/>
                    </a:schemeClr>
                  </a:solidFill>
                </a:rPr>
                <a:t>01</a:t>
              </a:r>
            </a:p>
          </p:txBody>
        </p:sp>
        <p:sp>
          <p:nvSpPr>
            <p:cNvPr id="16" name="Oval 15">
              <a:extLst>
                <a:ext uri="{FF2B5EF4-FFF2-40B4-BE49-F238E27FC236}">
                  <a16:creationId xmlns:a16="http://schemas.microsoft.com/office/drawing/2014/main" id="{9BC36ED7-AD47-4E77-A9E1-5DD304E75827}"/>
                </a:ext>
              </a:extLst>
            </p:cNvPr>
            <p:cNvSpPr/>
            <p:nvPr/>
          </p:nvSpPr>
          <p:spPr>
            <a:xfrm>
              <a:off x="688069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4">
                      <a:lumMod val="75000"/>
                    </a:schemeClr>
                  </a:solidFill>
                </a:rPr>
                <a:t>02</a:t>
              </a:r>
            </a:p>
          </p:txBody>
        </p:sp>
        <p:sp>
          <p:nvSpPr>
            <p:cNvPr id="17" name="Oval 16">
              <a:extLst>
                <a:ext uri="{FF2B5EF4-FFF2-40B4-BE49-F238E27FC236}">
                  <a16:creationId xmlns:a16="http://schemas.microsoft.com/office/drawing/2014/main" id="{60E5720D-BAC5-4A1D-A482-C1792DB18367}"/>
                </a:ext>
              </a:extLst>
            </p:cNvPr>
            <p:cNvSpPr/>
            <p:nvPr/>
          </p:nvSpPr>
          <p:spPr>
            <a:xfrm>
              <a:off x="6189787"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rgbClr val="FFC000"/>
                  </a:solidFill>
                </a:rPr>
                <a:t>03</a:t>
              </a:r>
            </a:p>
          </p:txBody>
        </p:sp>
        <p:sp>
          <p:nvSpPr>
            <p:cNvPr id="18" name="Oval 17">
              <a:extLst>
                <a:ext uri="{FF2B5EF4-FFF2-40B4-BE49-F238E27FC236}">
                  <a16:creationId xmlns:a16="http://schemas.microsoft.com/office/drawing/2014/main" id="{42D1D41A-9FEA-445D-B8F9-43C0001D1818}"/>
                </a:ext>
              </a:extLst>
            </p:cNvPr>
            <p:cNvSpPr/>
            <p:nvPr/>
          </p:nvSpPr>
          <p:spPr>
            <a:xfrm>
              <a:off x="4673739"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5">
                      <a:lumMod val="75000"/>
                    </a:schemeClr>
                  </a:solidFill>
                </a:rPr>
                <a:t>04</a:t>
              </a:r>
            </a:p>
          </p:txBody>
        </p:sp>
        <p:sp>
          <p:nvSpPr>
            <p:cNvPr id="19" name="Freeform: Shape 94">
              <a:extLst>
                <a:ext uri="{FF2B5EF4-FFF2-40B4-BE49-F238E27FC236}">
                  <a16:creationId xmlns:a16="http://schemas.microsoft.com/office/drawing/2014/main" id="{B5ED4804-E3C8-4769-B894-8013459462CA}"/>
                </a:ext>
              </a:extLst>
            </p:cNvPr>
            <p:cNvSpPr/>
            <p:nvPr/>
          </p:nvSpPr>
          <p:spPr>
            <a:xfrm>
              <a:off x="4971177" y="2246526"/>
              <a:ext cx="1078357" cy="735918"/>
            </a:xfrm>
            <a:custGeom>
              <a:avLst/>
              <a:gdLst>
                <a:gd name="connsiteX0" fmla="*/ 1073516 w 1078357"/>
                <a:gd name="connsiteY0" fmla="*/ 0 h 735918"/>
                <a:gd name="connsiteX1" fmla="*/ 1078357 w 1078357"/>
                <a:gd name="connsiteY1" fmla="*/ 48021 h 735918"/>
                <a:gd name="connsiteX2" fmla="*/ 390460 w 1078357"/>
                <a:gd name="connsiteY2" fmla="*/ 735918 h 735918"/>
                <a:gd name="connsiteX3" fmla="*/ 5850 w 1078357"/>
                <a:gd name="connsiteY3" fmla="*/ 618436 h 735918"/>
                <a:gd name="connsiteX4" fmla="*/ 0 w 1078357"/>
                <a:gd name="connsiteY4" fmla="*/ 613610 h 735918"/>
                <a:gd name="connsiteX5" fmla="*/ 16276 w 1078357"/>
                <a:gd name="connsiteY5" fmla="*/ 586820 h 735918"/>
                <a:gd name="connsiteX6" fmla="*/ 988138 w 1078357"/>
                <a:gd name="connsiteY6" fmla="*/ 4311 h 735918"/>
                <a:gd name="connsiteX7" fmla="*/ 1073516 w 1078357"/>
                <a:gd name="connsiteY7" fmla="*/ 0 h 73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8357" h="735918">
                  <a:moveTo>
                    <a:pt x="1073516" y="0"/>
                  </a:moveTo>
                  <a:lnTo>
                    <a:pt x="1078357" y="48021"/>
                  </a:lnTo>
                  <a:cubicBezTo>
                    <a:pt x="1078357" y="427936"/>
                    <a:pt x="770375" y="735918"/>
                    <a:pt x="390460" y="735918"/>
                  </a:cubicBezTo>
                  <a:cubicBezTo>
                    <a:pt x="247992" y="735918"/>
                    <a:pt x="115639" y="692608"/>
                    <a:pt x="5850" y="618436"/>
                  </a:cubicBezTo>
                  <a:lnTo>
                    <a:pt x="0" y="613610"/>
                  </a:lnTo>
                  <a:lnTo>
                    <a:pt x="16276" y="586820"/>
                  </a:lnTo>
                  <a:cubicBezTo>
                    <a:pt x="232495" y="266772"/>
                    <a:pt x="583665" y="45387"/>
                    <a:pt x="988138" y="4311"/>
                  </a:cubicBezTo>
                  <a:lnTo>
                    <a:pt x="107351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0" name="Freeform: Shape 95">
              <a:extLst>
                <a:ext uri="{FF2B5EF4-FFF2-40B4-BE49-F238E27FC236}">
                  <a16:creationId xmlns:a16="http://schemas.microsoft.com/office/drawing/2014/main" id="{24076608-9190-41E8-827B-E91A330F58FF}"/>
                </a:ext>
              </a:extLst>
            </p:cNvPr>
            <p:cNvSpPr/>
            <p:nvPr/>
          </p:nvSpPr>
          <p:spPr>
            <a:xfrm>
              <a:off x="6189788" y="2248904"/>
              <a:ext cx="1043527" cy="733541"/>
            </a:xfrm>
            <a:custGeom>
              <a:avLst/>
              <a:gdLst>
                <a:gd name="connsiteX0" fmla="*/ 4602 w 1043527"/>
                <a:gd name="connsiteY0" fmla="*/ 0 h 733541"/>
                <a:gd name="connsiteX1" fmla="*/ 42901 w 1043527"/>
                <a:gd name="connsiteY1" fmla="*/ 1934 h 733541"/>
                <a:gd name="connsiteX2" fmla="*/ 1014763 w 1043527"/>
                <a:gd name="connsiteY2" fmla="*/ 584443 h 733541"/>
                <a:gd name="connsiteX3" fmla="*/ 1043527 w 1043527"/>
                <a:gd name="connsiteY3" fmla="*/ 631789 h 733541"/>
                <a:gd name="connsiteX4" fmla="*/ 955658 w 1043527"/>
                <a:gd name="connsiteY4" fmla="*/ 679483 h 733541"/>
                <a:gd name="connsiteX5" fmla="*/ 687897 w 1043527"/>
                <a:gd name="connsiteY5" fmla="*/ 733541 h 733541"/>
                <a:gd name="connsiteX6" fmla="*/ 0 w 1043527"/>
                <a:gd name="connsiteY6" fmla="*/ 45644 h 733541"/>
                <a:gd name="connsiteX7" fmla="*/ 4602 w 1043527"/>
                <a:gd name="connsiteY7" fmla="*/ 0 h 73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527" h="733541">
                  <a:moveTo>
                    <a:pt x="4602" y="0"/>
                  </a:moveTo>
                  <a:lnTo>
                    <a:pt x="42901" y="1934"/>
                  </a:lnTo>
                  <a:cubicBezTo>
                    <a:pt x="447374" y="43010"/>
                    <a:pt x="798544" y="264395"/>
                    <a:pt x="1014763" y="584443"/>
                  </a:cubicBezTo>
                  <a:lnTo>
                    <a:pt x="1043527" y="631789"/>
                  </a:lnTo>
                  <a:lnTo>
                    <a:pt x="955658" y="679483"/>
                  </a:lnTo>
                  <a:cubicBezTo>
                    <a:pt x="873359" y="714292"/>
                    <a:pt x="782876" y="733541"/>
                    <a:pt x="687897" y="733541"/>
                  </a:cubicBezTo>
                  <a:cubicBezTo>
                    <a:pt x="307982" y="733541"/>
                    <a:pt x="0" y="425559"/>
                    <a:pt x="0" y="45644"/>
                  </a:cubicBezTo>
                  <a:lnTo>
                    <a:pt x="4602" y="0"/>
                  </a:lnTo>
                  <a:close/>
                </a:path>
              </a:pathLst>
            </a:custGeom>
            <a:solidFill>
              <a:schemeClr val="bg1">
                <a:alpha val="30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1" name="Freeform: Shape 96">
              <a:extLst>
                <a:ext uri="{FF2B5EF4-FFF2-40B4-BE49-F238E27FC236}">
                  <a16:creationId xmlns:a16="http://schemas.microsoft.com/office/drawing/2014/main" id="{6CAF34E0-358D-49DE-A6D8-B6F1E70D256F}"/>
                </a:ext>
              </a:extLst>
            </p:cNvPr>
            <p:cNvSpPr/>
            <p:nvPr/>
          </p:nvSpPr>
          <p:spPr>
            <a:xfrm>
              <a:off x="4759137" y="2960761"/>
              <a:ext cx="558197" cy="1249041"/>
            </a:xfrm>
            <a:custGeom>
              <a:avLst/>
              <a:gdLst>
                <a:gd name="connsiteX0" fmla="*/ 153071 w 558197"/>
                <a:gd name="connsiteY0" fmla="*/ 0 h 1249041"/>
                <a:gd name="connsiteX1" fmla="*/ 254910 w 558197"/>
                <a:gd name="connsiteY1" fmla="*/ 55277 h 1249041"/>
                <a:gd name="connsiteX2" fmla="*/ 558197 w 558197"/>
                <a:gd name="connsiteY2" fmla="*/ 625692 h 1249041"/>
                <a:gd name="connsiteX3" fmla="*/ 254910 w 558197"/>
                <a:gd name="connsiteY3" fmla="*/ 1196107 h 1249041"/>
                <a:gd name="connsiteX4" fmla="*/ 157388 w 558197"/>
                <a:gd name="connsiteY4" fmla="*/ 1249041 h 1249041"/>
                <a:gd name="connsiteX5" fmla="*/ 105058 w 558197"/>
                <a:gd name="connsiteY5" fmla="*/ 1140408 h 1249041"/>
                <a:gd name="connsiteX6" fmla="*/ 0 w 558197"/>
                <a:gd name="connsiteY6" fmla="*/ 620040 h 1249041"/>
                <a:gd name="connsiteX7" fmla="*/ 105058 w 558197"/>
                <a:gd name="connsiteY7" fmla="*/ 99672 h 1249041"/>
                <a:gd name="connsiteX8" fmla="*/ 153071 w 558197"/>
                <a:gd name="connsiteY8" fmla="*/ 0 h 124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197" h="1249041">
                  <a:moveTo>
                    <a:pt x="153071" y="0"/>
                  </a:moveTo>
                  <a:lnTo>
                    <a:pt x="254910" y="55277"/>
                  </a:lnTo>
                  <a:cubicBezTo>
                    <a:pt x="437891" y="178897"/>
                    <a:pt x="558197" y="388245"/>
                    <a:pt x="558197" y="625692"/>
                  </a:cubicBezTo>
                  <a:cubicBezTo>
                    <a:pt x="558197" y="863139"/>
                    <a:pt x="437891" y="1072487"/>
                    <a:pt x="254910" y="1196107"/>
                  </a:cubicBezTo>
                  <a:lnTo>
                    <a:pt x="157388" y="1249041"/>
                  </a:lnTo>
                  <a:lnTo>
                    <a:pt x="105058" y="1140408"/>
                  </a:lnTo>
                  <a:cubicBezTo>
                    <a:pt x="37408" y="980468"/>
                    <a:pt x="0" y="804622"/>
                    <a:pt x="0" y="620040"/>
                  </a:cubicBezTo>
                  <a:cubicBezTo>
                    <a:pt x="0" y="435457"/>
                    <a:pt x="37408" y="259612"/>
                    <a:pt x="105058" y="99672"/>
                  </a:cubicBezTo>
                  <a:lnTo>
                    <a:pt x="153071"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2" name="Freeform: Shape 97">
              <a:extLst>
                <a:ext uri="{FF2B5EF4-FFF2-40B4-BE49-F238E27FC236}">
                  <a16:creationId xmlns:a16="http://schemas.microsoft.com/office/drawing/2014/main" id="{0FDEBF7A-A610-4E65-B186-3263DFE18080}"/>
                </a:ext>
              </a:extLst>
            </p:cNvPr>
            <p:cNvSpPr/>
            <p:nvPr/>
          </p:nvSpPr>
          <p:spPr>
            <a:xfrm>
              <a:off x="6880700" y="2963356"/>
              <a:ext cx="552167" cy="1243851"/>
            </a:xfrm>
            <a:custGeom>
              <a:avLst/>
              <a:gdLst>
                <a:gd name="connsiteX0" fmla="*/ 400346 w 552167"/>
                <a:gd name="connsiteY0" fmla="*/ 0 h 1243851"/>
                <a:gd name="connsiteX1" fmla="*/ 447109 w 552167"/>
                <a:gd name="connsiteY1" fmla="*/ 97077 h 1243851"/>
                <a:gd name="connsiteX2" fmla="*/ 552167 w 552167"/>
                <a:gd name="connsiteY2" fmla="*/ 617445 h 1243851"/>
                <a:gd name="connsiteX3" fmla="*/ 447109 w 552167"/>
                <a:gd name="connsiteY3" fmla="*/ 1137813 h 1243851"/>
                <a:gd name="connsiteX4" fmla="*/ 396029 w 552167"/>
                <a:gd name="connsiteY4" fmla="*/ 1243851 h 1243851"/>
                <a:gd name="connsiteX5" fmla="*/ 303287 w 552167"/>
                <a:gd name="connsiteY5" fmla="*/ 1193512 h 1243851"/>
                <a:gd name="connsiteX6" fmla="*/ 0 w 552167"/>
                <a:gd name="connsiteY6" fmla="*/ 623097 h 1243851"/>
                <a:gd name="connsiteX7" fmla="*/ 303287 w 552167"/>
                <a:gd name="connsiteY7" fmla="*/ 52682 h 1243851"/>
                <a:gd name="connsiteX8" fmla="*/ 400346 w 552167"/>
                <a:gd name="connsiteY8" fmla="*/ 0 h 124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2167" h="1243851">
                  <a:moveTo>
                    <a:pt x="400346" y="0"/>
                  </a:moveTo>
                  <a:lnTo>
                    <a:pt x="447109" y="97077"/>
                  </a:lnTo>
                  <a:cubicBezTo>
                    <a:pt x="514759" y="257017"/>
                    <a:pt x="552167" y="432862"/>
                    <a:pt x="552167" y="617445"/>
                  </a:cubicBezTo>
                  <a:cubicBezTo>
                    <a:pt x="552167" y="802027"/>
                    <a:pt x="514759" y="977873"/>
                    <a:pt x="447109" y="1137813"/>
                  </a:cubicBezTo>
                  <a:lnTo>
                    <a:pt x="396029" y="1243851"/>
                  </a:lnTo>
                  <a:lnTo>
                    <a:pt x="303287" y="1193512"/>
                  </a:lnTo>
                  <a:cubicBezTo>
                    <a:pt x="120306" y="1069892"/>
                    <a:pt x="0" y="860544"/>
                    <a:pt x="0" y="623097"/>
                  </a:cubicBezTo>
                  <a:cubicBezTo>
                    <a:pt x="0" y="385650"/>
                    <a:pt x="120306" y="176302"/>
                    <a:pt x="303287" y="52682"/>
                  </a:cubicBezTo>
                  <a:lnTo>
                    <a:pt x="40034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3" name="Freeform: Shape 98">
              <a:extLst>
                <a:ext uri="{FF2B5EF4-FFF2-40B4-BE49-F238E27FC236}">
                  <a16:creationId xmlns:a16="http://schemas.microsoft.com/office/drawing/2014/main" id="{8AFB14B8-078A-4BBA-A2E8-F3A2C8240531}"/>
                </a:ext>
              </a:extLst>
            </p:cNvPr>
            <p:cNvSpPr/>
            <p:nvPr/>
          </p:nvSpPr>
          <p:spPr>
            <a:xfrm>
              <a:off x="4975751" y="4190460"/>
              <a:ext cx="1073782" cy="724672"/>
            </a:xfrm>
            <a:custGeom>
              <a:avLst/>
              <a:gdLst>
                <a:gd name="connsiteX0" fmla="*/ 385885 w 1073782"/>
                <a:gd name="connsiteY0" fmla="*/ 0 h 724672"/>
                <a:gd name="connsiteX1" fmla="*/ 1073782 w 1073782"/>
                <a:gd name="connsiteY1" fmla="*/ 687897 h 724672"/>
                <a:gd name="connsiteX2" fmla="*/ 1070074 w 1073782"/>
                <a:gd name="connsiteY2" fmla="*/ 724672 h 724672"/>
                <a:gd name="connsiteX3" fmla="*/ 983563 w 1073782"/>
                <a:gd name="connsiteY3" fmla="*/ 720303 h 724672"/>
                <a:gd name="connsiteX4" fmla="*/ 11701 w 1073782"/>
                <a:gd name="connsiteY4" fmla="*/ 137794 h 724672"/>
                <a:gd name="connsiteX5" fmla="*/ 0 w 1073782"/>
                <a:gd name="connsiteY5" fmla="*/ 118534 h 724672"/>
                <a:gd name="connsiteX6" fmla="*/ 1275 w 1073782"/>
                <a:gd name="connsiteY6" fmla="*/ 117482 h 724672"/>
                <a:gd name="connsiteX7" fmla="*/ 385885 w 1073782"/>
                <a:gd name="connsiteY7" fmla="*/ 0 h 72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782" h="724672">
                  <a:moveTo>
                    <a:pt x="385885" y="0"/>
                  </a:moveTo>
                  <a:cubicBezTo>
                    <a:pt x="765800" y="0"/>
                    <a:pt x="1073782" y="307982"/>
                    <a:pt x="1073782" y="687897"/>
                  </a:cubicBezTo>
                  <a:lnTo>
                    <a:pt x="1070074" y="724672"/>
                  </a:lnTo>
                  <a:lnTo>
                    <a:pt x="983563" y="720303"/>
                  </a:lnTo>
                  <a:cubicBezTo>
                    <a:pt x="579090" y="679227"/>
                    <a:pt x="227920" y="457842"/>
                    <a:pt x="11701" y="137794"/>
                  </a:cubicBezTo>
                  <a:lnTo>
                    <a:pt x="0" y="118534"/>
                  </a:lnTo>
                  <a:lnTo>
                    <a:pt x="1275" y="117482"/>
                  </a:lnTo>
                  <a:cubicBezTo>
                    <a:pt x="111064" y="43310"/>
                    <a:pt x="243417" y="0"/>
                    <a:pt x="385885"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4" name="Freeform: Shape 99">
              <a:extLst>
                <a:ext uri="{FF2B5EF4-FFF2-40B4-BE49-F238E27FC236}">
                  <a16:creationId xmlns:a16="http://schemas.microsoft.com/office/drawing/2014/main" id="{0A5A14AA-4D12-40E0-A62D-5C6D06C35ACC}"/>
                </a:ext>
              </a:extLst>
            </p:cNvPr>
            <p:cNvSpPr/>
            <p:nvPr/>
          </p:nvSpPr>
          <p:spPr>
            <a:xfrm>
              <a:off x="6189788" y="4190460"/>
              <a:ext cx="1038363" cy="722294"/>
            </a:xfrm>
            <a:custGeom>
              <a:avLst/>
              <a:gdLst>
                <a:gd name="connsiteX0" fmla="*/ 687897 w 1038363"/>
                <a:gd name="connsiteY0" fmla="*/ 0 h 722294"/>
                <a:gd name="connsiteX1" fmla="*/ 955658 w 1038363"/>
                <a:gd name="connsiteY1" fmla="*/ 54058 h 722294"/>
                <a:gd name="connsiteX2" fmla="*/ 1038363 w 1038363"/>
                <a:gd name="connsiteY2" fmla="*/ 98949 h 722294"/>
                <a:gd name="connsiteX3" fmla="*/ 1014763 w 1038363"/>
                <a:gd name="connsiteY3" fmla="*/ 137794 h 722294"/>
                <a:gd name="connsiteX4" fmla="*/ 42901 w 1038363"/>
                <a:gd name="connsiteY4" fmla="*/ 720303 h 722294"/>
                <a:gd name="connsiteX5" fmla="*/ 3468 w 1038363"/>
                <a:gd name="connsiteY5" fmla="*/ 722294 h 722294"/>
                <a:gd name="connsiteX6" fmla="*/ 0 w 1038363"/>
                <a:gd name="connsiteY6" fmla="*/ 687897 h 722294"/>
                <a:gd name="connsiteX7" fmla="*/ 687897 w 1038363"/>
                <a:gd name="connsiteY7" fmla="*/ 0 h 722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8363" h="722294">
                  <a:moveTo>
                    <a:pt x="687897" y="0"/>
                  </a:moveTo>
                  <a:cubicBezTo>
                    <a:pt x="782876" y="0"/>
                    <a:pt x="873359" y="19249"/>
                    <a:pt x="955658" y="54058"/>
                  </a:cubicBezTo>
                  <a:lnTo>
                    <a:pt x="1038363" y="98949"/>
                  </a:lnTo>
                  <a:lnTo>
                    <a:pt x="1014763" y="137794"/>
                  </a:lnTo>
                  <a:cubicBezTo>
                    <a:pt x="798544" y="457842"/>
                    <a:pt x="447374" y="679227"/>
                    <a:pt x="42901" y="720303"/>
                  </a:cubicBezTo>
                  <a:lnTo>
                    <a:pt x="3468" y="722294"/>
                  </a:lnTo>
                  <a:lnTo>
                    <a:pt x="0" y="687897"/>
                  </a:lnTo>
                  <a:cubicBezTo>
                    <a:pt x="0" y="307982"/>
                    <a:pt x="307982" y="0"/>
                    <a:pt x="687897"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pic>
          <p:nvPicPr>
            <p:cNvPr id="25" name="Graphic 100" descr="Atom">
              <a:extLst>
                <a:ext uri="{FF2B5EF4-FFF2-40B4-BE49-F238E27FC236}">
                  <a16:creationId xmlns:a16="http://schemas.microsoft.com/office/drawing/2014/main" id="{C66BA63E-1A0A-4057-8602-062BBBDFA1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5419767" y="2905419"/>
              <a:ext cx="1358496" cy="1358496"/>
            </a:xfrm>
            <a:prstGeom prst="rect">
              <a:avLst/>
            </a:prstGeom>
          </p:spPr>
        </p:pic>
      </p:grpSp>
      <p:sp>
        <p:nvSpPr>
          <p:cNvPr id="27" name="TextBox 26">
            <a:extLst>
              <a:ext uri="{FF2B5EF4-FFF2-40B4-BE49-F238E27FC236}">
                <a16:creationId xmlns:a16="http://schemas.microsoft.com/office/drawing/2014/main" id="{2B36F92F-0B6D-41D1-9C29-29CFFCEA255E}"/>
              </a:ext>
            </a:extLst>
          </p:cNvPr>
          <p:cNvSpPr txBox="1"/>
          <p:nvPr/>
        </p:nvSpPr>
        <p:spPr>
          <a:xfrm>
            <a:off x="7096303" y="2015397"/>
            <a:ext cx="1925752" cy="400110"/>
          </a:xfrm>
          <a:prstGeom prst="rect">
            <a:avLst/>
          </a:prstGeom>
          <a:noFill/>
        </p:spPr>
        <p:txBody>
          <a:bodyPr wrap="square" lIns="0" rIns="0" rtlCol="0" anchor="b">
            <a:spAutoFit/>
          </a:bodyPr>
          <a:lstStyle/>
          <a:p>
            <a:r>
              <a:rPr lang="en-US" sz="2000" b="1" dirty="0" smtClean="0">
                <a:solidFill>
                  <a:srgbClr val="BF9000"/>
                </a:solidFill>
              </a:rPr>
              <a:t>Data Prep</a:t>
            </a:r>
            <a:endParaRPr lang="en-US" sz="2000" b="1" dirty="0">
              <a:solidFill>
                <a:srgbClr val="BF9000"/>
              </a:solidFill>
            </a:endParaRPr>
          </a:p>
        </p:txBody>
      </p:sp>
      <p:sp>
        <p:nvSpPr>
          <p:cNvPr id="30" name="TextBox 29">
            <a:extLst>
              <a:ext uri="{FF2B5EF4-FFF2-40B4-BE49-F238E27FC236}">
                <a16:creationId xmlns:a16="http://schemas.microsoft.com/office/drawing/2014/main" id="{31A009B0-DA40-4745-BA67-122369A2E7BF}"/>
              </a:ext>
            </a:extLst>
          </p:cNvPr>
          <p:cNvSpPr txBox="1"/>
          <p:nvPr/>
        </p:nvSpPr>
        <p:spPr>
          <a:xfrm>
            <a:off x="6813393" y="3670562"/>
            <a:ext cx="2202816" cy="400110"/>
          </a:xfrm>
          <a:prstGeom prst="rect">
            <a:avLst/>
          </a:prstGeom>
          <a:noFill/>
        </p:spPr>
        <p:txBody>
          <a:bodyPr wrap="square" lIns="0" rIns="0" rtlCol="0" anchor="b">
            <a:spAutoFit/>
          </a:bodyPr>
          <a:lstStyle/>
          <a:p>
            <a:r>
              <a:rPr lang="en-US" sz="2000" b="1" dirty="0" smtClean="0">
                <a:solidFill>
                  <a:srgbClr val="808080"/>
                </a:solidFill>
              </a:rPr>
              <a:t>Model Planning</a:t>
            </a:r>
            <a:endParaRPr lang="en-US" sz="2000" b="1" dirty="0">
              <a:solidFill>
                <a:srgbClr val="808080"/>
              </a:solidFill>
            </a:endParaRPr>
          </a:p>
        </p:txBody>
      </p:sp>
      <p:sp>
        <p:nvSpPr>
          <p:cNvPr id="33" name="TextBox 32">
            <a:extLst>
              <a:ext uri="{FF2B5EF4-FFF2-40B4-BE49-F238E27FC236}">
                <a16:creationId xmlns:a16="http://schemas.microsoft.com/office/drawing/2014/main" id="{1155821B-BC7F-490E-A197-3D972950EC63}"/>
              </a:ext>
            </a:extLst>
          </p:cNvPr>
          <p:cNvSpPr txBox="1"/>
          <p:nvPr/>
        </p:nvSpPr>
        <p:spPr>
          <a:xfrm>
            <a:off x="520183" y="2015395"/>
            <a:ext cx="1925752" cy="400110"/>
          </a:xfrm>
          <a:prstGeom prst="rect">
            <a:avLst/>
          </a:prstGeom>
          <a:noFill/>
        </p:spPr>
        <p:txBody>
          <a:bodyPr wrap="square" lIns="0" rIns="0" rtlCol="0" anchor="b">
            <a:spAutoFit/>
          </a:bodyPr>
          <a:lstStyle/>
          <a:p>
            <a:pPr algn="r"/>
            <a:r>
              <a:rPr lang="en-US" sz="2000" b="1" dirty="0" smtClean="0">
                <a:solidFill>
                  <a:srgbClr val="7A7A7A"/>
                </a:solidFill>
              </a:rPr>
              <a:t>Communication</a:t>
            </a:r>
            <a:endParaRPr lang="en-US" sz="2000" b="1" dirty="0">
              <a:solidFill>
                <a:srgbClr val="7A7A7A"/>
              </a:solidFill>
            </a:endParaRPr>
          </a:p>
        </p:txBody>
      </p:sp>
      <p:sp>
        <p:nvSpPr>
          <p:cNvPr id="36" name="TextBox 35">
            <a:extLst>
              <a:ext uri="{FF2B5EF4-FFF2-40B4-BE49-F238E27FC236}">
                <a16:creationId xmlns:a16="http://schemas.microsoft.com/office/drawing/2014/main" id="{71A2A2BD-1EF1-4061-B46A-856312269B88}"/>
              </a:ext>
            </a:extLst>
          </p:cNvPr>
          <p:cNvSpPr txBox="1"/>
          <p:nvPr/>
        </p:nvSpPr>
        <p:spPr>
          <a:xfrm>
            <a:off x="371612" y="3670562"/>
            <a:ext cx="2202816" cy="400110"/>
          </a:xfrm>
          <a:prstGeom prst="rect">
            <a:avLst/>
          </a:prstGeom>
          <a:noFill/>
        </p:spPr>
        <p:txBody>
          <a:bodyPr wrap="square" lIns="0" rIns="0" rtlCol="0" anchor="b">
            <a:spAutoFit/>
          </a:bodyPr>
          <a:lstStyle/>
          <a:p>
            <a:pPr algn="r"/>
            <a:r>
              <a:rPr lang="en-US" sz="2000" b="1" dirty="0" smtClean="0">
                <a:solidFill>
                  <a:srgbClr val="848484"/>
                </a:solidFill>
              </a:rPr>
              <a:t>Model Building</a:t>
            </a:r>
            <a:endParaRPr lang="en-US" sz="2000" b="1" dirty="0">
              <a:solidFill>
                <a:srgbClr val="848484"/>
              </a:solidFill>
            </a:endParaRPr>
          </a:p>
        </p:txBody>
      </p:sp>
      <p:sp>
        <p:nvSpPr>
          <p:cNvPr id="39" name="TextBox 38">
            <a:extLst>
              <a:ext uri="{FF2B5EF4-FFF2-40B4-BE49-F238E27FC236}">
                <a16:creationId xmlns:a16="http://schemas.microsoft.com/office/drawing/2014/main" id="{2DD2DA70-3A55-48BE-A795-E2EDE191C194}"/>
              </a:ext>
            </a:extLst>
          </p:cNvPr>
          <p:cNvSpPr txBox="1"/>
          <p:nvPr/>
        </p:nvSpPr>
        <p:spPr>
          <a:xfrm>
            <a:off x="6819239" y="514121"/>
            <a:ext cx="2202816" cy="400110"/>
          </a:xfrm>
          <a:prstGeom prst="rect">
            <a:avLst/>
          </a:prstGeom>
          <a:noFill/>
        </p:spPr>
        <p:txBody>
          <a:bodyPr wrap="square" lIns="0" rIns="0" rtlCol="0" anchor="b">
            <a:spAutoFit/>
          </a:bodyPr>
          <a:lstStyle/>
          <a:p>
            <a:r>
              <a:rPr lang="en-US" sz="2000" b="1" dirty="0" smtClean="0">
                <a:solidFill>
                  <a:srgbClr val="8F8F8F"/>
                </a:solidFill>
              </a:rPr>
              <a:t>Discovery</a:t>
            </a:r>
            <a:endParaRPr lang="en-US" sz="2000" b="1" dirty="0">
              <a:solidFill>
                <a:srgbClr val="8F8F8F"/>
              </a:solidFill>
            </a:endParaRPr>
          </a:p>
        </p:txBody>
      </p:sp>
      <p:sp>
        <p:nvSpPr>
          <p:cNvPr id="42" name="TextBox 41">
            <a:extLst>
              <a:ext uri="{FF2B5EF4-FFF2-40B4-BE49-F238E27FC236}">
                <a16:creationId xmlns:a16="http://schemas.microsoft.com/office/drawing/2014/main" id="{0B14EBD7-6035-4941-8910-C11BBBA471BF}"/>
              </a:ext>
            </a:extLst>
          </p:cNvPr>
          <p:cNvSpPr txBox="1"/>
          <p:nvPr/>
        </p:nvSpPr>
        <p:spPr>
          <a:xfrm>
            <a:off x="894721" y="594461"/>
            <a:ext cx="1965132" cy="400109"/>
          </a:xfrm>
          <a:prstGeom prst="rect">
            <a:avLst/>
          </a:prstGeom>
          <a:noFill/>
        </p:spPr>
        <p:txBody>
          <a:bodyPr wrap="square" lIns="0" rIns="0" rtlCol="0" anchor="b">
            <a:spAutoFit/>
          </a:bodyPr>
          <a:lstStyle/>
          <a:p>
            <a:pPr algn="r"/>
            <a:r>
              <a:rPr lang="en-US" sz="2000" b="1" dirty="0" smtClean="0">
                <a:solidFill>
                  <a:srgbClr val="575757"/>
                </a:solidFill>
              </a:rPr>
              <a:t>Operation</a:t>
            </a:r>
            <a:endParaRPr lang="en-US" sz="2000" b="1" dirty="0">
              <a:solidFill>
                <a:srgbClr val="575757"/>
              </a:solidFill>
            </a:endParaRPr>
          </a:p>
        </p:txBody>
      </p:sp>
      <p:grpSp>
        <p:nvGrpSpPr>
          <p:cNvPr id="47" name="Group 46"/>
          <p:cNvGrpSpPr/>
          <p:nvPr/>
        </p:nvGrpSpPr>
        <p:grpSpPr>
          <a:xfrm>
            <a:off x="7135731" y="942804"/>
            <a:ext cx="1694580" cy="522010"/>
            <a:chOff x="6862070" y="928088"/>
            <a:chExt cx="1694580" cy="522010"/>
          </a:xfrm>
        </p:grpSpPr>
        <p:pic>
          <p:nvPicPr>
            <p:cNvPr id="3" name="Picture 2"/>
            <p:cNvPicPr>
              <a:picLocks noChangeAspect="1"/>
            </p:cNvPicPr>
            <p:nvPr/>
          </p:nvPicPr>
          <p:blipFill>
            <a:blip r:embed="rId5">
              <a:grayscl/>
            </a:blip>
            <a:stretch>
              <a:fillRect/>
            </a:stretch>
          </p:blipFill>
          <p:spPr>
            <a:xfrm>
              <a:off x="7461710" y="954798"/>
              <a:ext cx="485775" cy="495300"/>
            </a:xfrm>
            <a:prstGeom prst="rect">
              <a:avLst/>
            </a:prstGeom>
          </p:spPr>
        </p:pic>
        <p:pic>
          <p:nvPicPr>
            <p:cNvPr id="44" name="Picture 43"/>
            <p:cNvPicPr>
              <a:picLocks noChangeAspect="1"/>
            </p:cNvPicPr>
            <p:nvPr/>
          </p:nvPicPr>
          <p:blipFill>
            <a:blip r:embed="rId6">
              <a:grayscl/>
            </a:blip>
            <a:stretch>
              <a:fillRect/>
            </a:stretch>
          </p:blipFill>
          <p:spPr>
            <a:xfrm>
              <a:off x="6862070" y="928088"/>
              <a:ext cx="485775" cy="514350"/>
            </a:xfrm>
            <a:prstGeom prst="rect">
              <a:avLst/>
            </a:prstGeom>
          </p:spPr>
        </p:pic>
        <p:pic>
          <p:nvPicPr>
            <p:cNvPr id="45" name="Picture 44"/>
            <p:cNvPicPr>
              <a:picLocks noChangeAspect="1"/>
            </p:cNvPicPr>
            <p:nvPr/>
          </p:nvPicPr>
          <p:blipFill>
            <a:blip r:embed="rId7">
              <a:grayscl/>
            </a:blip>
            <a:stretch>
              <a:fillRect/>
            </a:stretch>
          </p:blipFill>
          <p:spPr>
            <a:xfrm>
              <a:off x="8061350" y="954798"/>
              <a:ext cx="495300" cy="495300"/>
            </a:xfrm>
            <a:prstGeom prst="rect">
              <a:avLst/>
            </a:prstGeom>
          </p:spPr>
        </p:pic>
      </p:grpSp>
      <p:grpSp>
        <p:nvGrpSpPr>
          <p:cNvPr id="56" name="Group 55"/>
          <p:cNvGrpSpPr/>
          <p:nvPr/>
        </p:nvGrpSpPr>
        <p:grpSpPr>
          <a:xfrm>
            <a:off x="7171851" y="2528851"/>
            <a:ext cx="1094940" cy="495300"/>
            <a:chOff x="7667151" y="2470858"/>
            <a:chExt cx="1094940" cy="495300"/>
          </a:xfrm>
        </p:grpSpPr>
        <p:pic>
          <p:nvPicPr>
            <p:cNvPr id="49" name="Picture 48"/>
            <p:cNvPicPr>
              <a:picLocks noChangeAspect="1"/>
            </p:cNvPicPr>
            <p:nvPr/>
          </p:nvPicPr>
          <p:blipFill>
            <a:blip r:embed="rId5"/>
            <a:stretch>
              <a:fillRect/>
            </a:stretch>
          </p:blipFill>
          <p:spPr>
            <a:xfrm>
              <a:off x="7667151" y="2470858"/>
              <a:ext cx="485775" cy="495300"/>
            </a:xfrm>
            <a:prstGeom prst="rect">
              <a:avLst/>
            </a:prstGeom>
          </p:spPr>
        </p:pic>
        <p:pic>
          <p:nvPicPr>
            <p:cNvPr id="51" name="Picture 50"/>
            <p:cNvPicPr>
              <a:picLocks noChangeAspect="1"/>
            </p:cNvPicPr>
            <p:nvPr/>
          </p:nvPicPr>
          <p:blipFill>
            <a:blip r:embed="rId7"/>
            <a:stretch>
              <a:fillRect/>
            </a:stretch>
          </p:blipFill>
          <p:spPr>
            <a:xfrm>
              <a:off x="8266791" y="2470858"/>
              <a:ext cx="495300" cy="495300"/>
            </a:xfrm>
            <a:prstGeom prst="rect">
              <a:avLst/>
            </a:prstGeom>
          </p:spPr>
        </p:pic>
      </p:grpSp>
      <p:grpSp>
        <p:nvGrpSpPr>
          <p:cNvPr id="61" name="Group 60"/>
          <p:cNvGrpSpPr/>
          <p:nvPr/>
        </p:nvGrpSpPr>
        <p:grpSpPr>
          <a:xfrm>
            <a:off x="1321139" y="2456256"/>
            <a:ext cx="1085415" cy="522010"/>
            <a:chOff x="751356" y="2379163"/>
            <a:chExt cx="1085415" cy="522010"/>
          </a:xfrm>
        </p:grpSpPr>
        <p:pic>
          <p:nvPicPr>
            <p:cNvPr id="58" name="Picture 57"/>
            <p:cNvPicPr>
              <a:picLocks noChangeAspect="1"/>
            </p:cNvPicPr>
            <p:nvPr/>
          </p:nvPicPr>
          <p:blipFill>
            <a:blip r:embed="rId5">
              <a:grayscl/>
            </a:blip>
            <a:stretch>
              <a:fillRect/>
            </a:stretch>
          </p:blipFill>
          <p:spPr>
            <a:xfrm>
              <a:off x="1350996" y="2405873"/>
              <a:ext cx="485775" cy="495300"/>
            </a:xfrm>
            <a:prstGeom prst="rect">
              <a:avLst/>
            </a:prstGeom>
          </p:spPr>
        </p:pic>
        <p:pic>
          <p:nvPicPr>
            <p:cNvPr id="59" name="Picture 58"/>
            <p:cNvPicPr>
              <a:picLocks noChangeAspect="1"/>
            </p:cNvPicPr>
            <p:nvPr/>
          </p:nvPicPr>
          <p:blipFill>
            <a:blip r:embed="rId6">
              <a:grayscl/>
            </a:blip>
            <a:stretch>
              <a:fillRect/>
            </a:stretch>
          </p:blipFill>
          <p:spPr>
            <a:xfrm>
              <a:off x="751356" y="2379163"/>
              <a:ext cx="485775" cy="514350"/>
            </a:xfrm>
            <a:prstGeom prst="rect">
              <a:avLst/>
            </a:prstGeom>
          </p:spPr>
        </p:pic>
      </p:grpSp>
      <p:grpSp>
        <p:nvGrpSpPr>
          <p:cNvPr id="62" name="Group 61"/>
          <p:cNvGrpSpPr/>
          <p:nvPr/>
        </p:nvGrpSpPr>
        <p:grpSpPr>
          <a:xfrm>
            <a:off x="1764153" y="1040654"/>
            <a:ext cx="1094940" cy="495300"/>
            <a:chOff x="7667151" y="2470858"/>
            <a:chExt cx="1094940" cy="495300"/>
          </a:xfrm>
        </p:grpSpPr>
        <p:pic>
          <p:nvPicPr>
            <p:cNvPr id="63" name="Picture 62"/>
            <p:cNvPicPr>
              <a:picLocks noChangeAspect="1"/>
            </p:cNvPicPr>
            <p:nvPr/>
          </p:nvPicPr>
          <p:blipFill>
            <a:blip r:embed="rId5">
              <a:grayscl/>
            </a:blip>
            <a:stretch>
              <a:fillRect/>
            </a:stretch>
          </p:blipFill>
          <p:spPr>
            <a:xfrm>
              <a:off x="7667151" y="2470858"/>
              <a:ext cx="485775" cy="495300"/>
            </a:xfrm>
            <a:prstGeom prst="rect">
              <a:avLst/>
            </a:prstGeom>
          </p:spPr>
        </p:pic>
        <p:pic>
          <p:nvPicPr>
            <p:cNvPr id="64" name="Picture 63"/>
            <p:cNvPicPr>
              <a:picLocks noChangeAspect="1"/>
            </p:cNvPicPr>
            <p:nvPr/>
          </p:nvPicPr>
          <p:blipFill>
            <a:blip r:embed="rId7">
              <a:grayscl/>
            </a:blip>
            <a:stretch>
              <a:fillRect/>
            </a:stretch>
          </p:blipFill>
          <p:spPr>
            <a:xfrm>
              <a:off x="8266791" y="2470858"/>
              <a:ext cx="495300" cy="495300"/>
            </a:xfrm>
            <a:prstGeom prst="rect">
              <a:avLst/>
            </a:prstGeom>
          </p:spPr>
        </p:pic>
      </p:grpSp>
      <p:pic>
        <p:nvPicPr>
          <p:cNvPr id="5" name="Picture 4"/>
          <p:cNvPicPr>
            <a:picLocks noChangeAspect="1"/>
          </p:cNvPicPr>
          <p:nvPr/>
        </p:nvPicPr>
        <p:blipFill>
          <a:blip r:embed="rId8">
            <a:extLst>
              <a:ext uri="{BEBA8EAE-BF5A-486C-A8C5-ECC9F3942E4B}">
                <a14:imgProps xmlns:a14="http://schemas.microsoft.com/office/drawing/2010/main">
                  <a14:imgLayer r:embed="rId9">
                    <a14:imgEffect>
                      <a14:saturation sat="0"/>
                    </a14:imgEffect>
                  </a14:imgLayer>
                </a14:imgProps>
              </a:ext>
            </a:extLst>
          </a:blip>
          <a:stretch>
            <a:fillRect/>
          </a:stretch>
        </p:blipFill>
        <p:spPr>
          <a:xfrm>
            <a:off x="2523911" y="691327"/>
            <a:ext cx="3712786" cy="4078577"/>
          </a:xfrm>
          <a:prstGeom prst="rect">
            <a:avLst/>
          </a:prstGeom>
        </p:spPr>
      </p:pic>
    </p:spTree>
    <p:extLst>
      <p:ext uri="{BB962C8B-B14F-4D97-AF65-F5344CB8AC3E}">
        <p14:creationId xmlns:p14="http://schemas.microsoft.com/office/powerpoint/2010/main" val="18208047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1134311" y="1167561"/>
            <a:ext cx="7602366" cy="3263504"/>
          </a:xfrm>
        </p:spPr>
        <p:txBody>
          <a:bodyPr>
            <a:noAutofit/>
          </a:bodyPr>
          <a:lstStyle/>
          <a:p>
            <a:r>
              <a:rPr lang="en-US" sz="2000" b="0" dirty="0">
                <a:latin typeface="Garamond" panose="02020404030301010803" pitchFamily="18" charset="0"/>
              </a:rPr>
              <a:t>In predictive analytics, various algorithms are deployed to mine </a:t>
            </a:r>
            <a:r>
              <a:rPr lang="en-US" sz="2000" b="0" dirty="0" smtClean="0">
                <a:latin typeface="Garamond" panose="02020404030301010803" pitchFamily="18" charset="0"/>
              </a:rPr>
              <a:t>data to find </a:t>
            </a:r>
            <a:r>
              <a:rPr lang="en-US" sz="2000" b="0" dirty="0">
                <a:latin typeface="Garamond" panose="02020404030301010803" pitchFamily="18" charset="0"/>
              </a:rPr>
              <a:t>patterns </a:t>
            </a:r>
            <a:r>
              <a:rPr lang="en-US" sz="2000" b="0" dirty="0" smtClean="0">
                <a:latin typeface="Garamond" panose="02020404030301010803" pitchFamily="18" charset="0"/>
              </a:rPr>
              <a:t>with </a:t>
            </a:r>
            <a:r>
              <a:rPr lang="en-US" sz="2000" b="0" dirty="0">
                <a:latin typeface="Garamond" panose="02020404030301010803" pitchFamily="18" charset="0"/>
              </a:rPr>
              <a:t>the goal making predictions. </a:t>
            </a:r>
          </a:p>
          <a:p>
            <a:endParaRPr lang="en-US" sz="2000" b="0" dirty="0">
              <a:latin typeface="Garamond" panose="02020404030301010803" pitchFamily="18" charset="0"/>
            </a:endParaRPr>
          </a:p>
          <a:p>
            <a:r>
              <a:rPr lang="en-US" sz="2000" b="0" dirty="0" smtClean="0">
                <a:latin typeface="Garamond" panose="02020404030301010803" pitchFamily="18" charset="0"/>
              </a:rPr>
              <a:t>Predictive analytics systems deploy more complex algorithms and are more computationally intensive</a:t>
            </a:r>
          </a:p>
          <a:p>
            <a:endParaRPr lang="en-US" sz="2000" b="0" dirty="0" smtClean="0">
              <a:latin typeface="Garamond" panose="02020404030301010803" pitchFamily="18" charset="0"/>
            </a:endParaRPr>
          </a:p>
          <a:p>
            <a:r>
              <a:rPr lang="en-US" sz="2000" b="0" dirty="0">
                <a:latin typeface="Garamond" panose="02020404030301010803" pitchFamily="18" charset="0"/>
              </a:rPr>
              <a:t>In Predictive </a:t>
            </a:r>
            <a:r>
              <a:rPr lang="en-US" sz="2000" b="0" dirty="0" smtClean="0">
                <a:latin typeface="Garamond" panose="02020404030301010803" pitchFamily="18" charset="0"/>
              </a:rPr>
              <a:t>Analytics systems the focus is in predicting the future as opposed to describing what has happened in the past which is the </a:t>
            </a:r>
            <a:r>
              <a:rPr lang="en-US" sz="2000" b="0" dirty="0" err="1" smtClean="0">
                <a:latin typeface="Garamond" panose="02020404030301010803" pitchFamily="18" charset="0"/>
              </a:rPr>
              <a:t>focous</a:t>
            </a:r>
            <a:r>
              <a:rPr lang="en-US" sz="2000" b="0" dirty="0" smtClean="0">
                <a:latin typeface="Garamond" panose="02020404030301010803" pitchFamily="18" charset="0"/>
              </a:rPr>
              <a:t> of BI systems.    </a:t>
            </a:r>
          </a:p>
          <a:p>
            <a:pPr marL="0" indent="0">
              <a:buNone/>
            </a:pPr>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sp>
        <p:nvSpPr>
          <p:cNvPr id="3" name="TextBox 2"/>
          <p:cNvSpPr txBox="1"/>
          <p:nvPr/>
        </p:nvSpPr>
        <p:spPr>
          <a:xfrm>
            <a:off x="0" y="0"/>
            <a:ext cx="9144000" cy="4718649"/>
          </a:xfrm>
          <a:prstGeom prst="rect">
            <a:avLst/>
          </a:prstGeom>
          <a:solidFill>
            <a:schemeClr val="tx1"/>
          </a:solidFill>
        </p:spPr>
        <p:txBody>
          <a:bodyPr wrap="square" rtlCol="0">
            <a:spAutoFit/>
          </a:bodyPr>
          <a:lstStyle/>
          <a:p>
            <a:endParaRPr lang="en-US" dirty="0"/>
          </a:p>
        </p:txBody>
      </p:sp>
      <p:sp>
        <p:nvSpPr>
          <p:cNvPr id="2" name="Title 1"/>
          <p:cNvSpPr>
            <a:spLocks noGrp="1"/>
          </p:cNvSpPr>
          <p:nvPr>
            <p:ph type="title"/>
          </p:nvPr>
        </p:nvSpPr>
        <p:spPr>
          <a:xfrm>
            <a:off x="280515" y="420307"/>
            <a:ext cx="8582970" cy="3998803"/>
          </a:xfrm>
          <a:solidFill>
            <a:srgbClr val="000000">
              <a:alpha val="0"/>
            </a:srgbClr>
          </a:solidFill>
        </p:spPr>
        <p:txBody>
          <a:bodyPr>
            <a:normAutofit/>
          </a:bodyPr>
          <a:lstStyle/>
          <a:p>
            <a:pPr algn="ctr"/>
            <a:r>
              <a:rPr lang="en-US" sz="3600" b="0" dirty="0" smtClean="0">
                <a:solidFill>
                  <a:schemeClr val="bg1"/>
                </a:solidFill>
              </a:rPr>
              <a:t/>
            </a:r>
            <a:br>
              <a:rPr lang="en-US" sz="3600" b="0" dirty="0" smtClean="0">
                <a:solidFill>
                  <a:schemeClr val="bg1"/>
                </a:solidFill>
              </a:rPr>
            </a:br>
            <a:r>
              <a:rPr lang="en-US" sz="3600" b="0" dirty="0" smtClean="0">
                <a:solidFill>
                  <a:schemeClr val="bg1"/>
                </a:solidFill>
              </a:rPr>
              <a:t>“</a:t>
            </a:r>
            <a:r>
              <a:rPr lang="en-US" sz="3600" b="0" dirty="0">
                <a:solidFill>
                  <a:schemeClr val="bg1"/>
                </a:solidFill>
              </a:rPr>
              <a:t>By failing to prepare, you are preparing to fail</a:t>
            </a:r>
            <a:r>
              <a:rPr lang="en-US" sz="3600" b="0" dirty="0" smtClean="0">
                <a:solidFill>
                  <a:schemeClr val="bg1"/>
                </a:solidFill>
              </a:rPr>
              <a:t>.”</a:t>
            </a:r>
            <a:br>
              <a:rPr lang="en-US" sz="3600" b="0" dirty="0" smtClean="0">
                <a:solidFill>
                  <a:schemeClr val="bg1"/>
                </a:solidFill>
              </a:rPr>
            </a:br>
            <a:r>
              <a:rPr lang="en-US" sz="3600" b="0" dirty="0">
                <a:solidFill>
                  <a:schemeClr val="bg1"/>
                </a:solidFill>
              </a:rPr>
              <a:t>	 </a:t>
            </a:r>
            <a:br>
              <a:rPr lang="en-US" sz="3600" b="0" dirty="0">
                <a:solidFill>
                  <a:schemeClr val="bg1"/>
                </a:solidFill>
              </a:rPr>
            </a:br>
            <a:r>
              <a:rPr lang="en-US" sz="3600" b="0" dirty="0" smtClean="0">
                <a:solidFill>
                  <a:schemeClr val="bg1"/>
                </a:solidFill>
              </a:rPr>
              <a:t>						       </a:t>
            </a:r>
            <a:r>
              <a:rPr lang="en-US" sz="2800" b="0" dirty="0" smtClean="0">
                <a:solidFill>
                  <a:schemeClr val="bg1"/>
                </a:solidFill>
              </a:rPr>
              <a:t>Benjamin </a:t>
            </a:r>
            <a:r>
              <a:rPr lang="en-US" sz="2800" b="0" dirty="0">
                <a:solidFill>
                  <a:schemeClr val="bg1"/>
                </a:solidFill>
              </a:rPr>
              <a:t>Franklin</a:t>
            </a:r>
            <a:r>
              <a:rPr lang="en-US" sz="3600" b="0" dirty="0">
                <a:solidFill>
                  <a:schemeClr val="bg1"/>
                </a:solidFill>
              </a:rPr>
              <a:t> </a:t>
            </a:r>
            <a:br>
              <a:rPr lang="en-US" sz="3600" b="0" dirty="0">
                <a:solidFill>
                  <a:schemeClr val="bg1"/>
                </a:solidFill>
              </a:rPr>
            </a:br>
            <a:r>
              <a:rPr lang="en-US" sz="3600" b="0" dirty="0"/>
              <a:t/>
            </a:r>
            <a:br>
              <a:rPr lang="en-US" sz="3600" b="0" dirty="0"/>
            </a:br>
            <a:r>
              <a:rPr lang="en-US" sz="3200" dirty="0" smtClean="0"/>
              <a:t/>
            </a:r>
            <a:br>
              <a:rPr lang="en-US" sz="3200" dirty="0" smtClean="0"/>
            </a:br>
            <a:endParaRPr lang="en-US" sz="3200" dirty="0"/>
          </a:p>
        </p:txBody>
      </p:sp>
    </p:spTree>
    <p:extLst>
      <p:ext uri="{BB962C8B-B14F-4D97-AF65-F5344CB8AC3E}">
        <p14:creationId xmlns:p14="http://schemas.microsoft.com/office/powerpoint/2010/main" val="17915488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46994" y="-17286"/>
            <a:ext cx="6897006" cy="884172"/>
          </a:xfrm>
        </p:spPr>
        <p:txBody>
          <a:bodyPr/>
          <a:lstStyle/>
          <a:p>
            <a:r>
              <a:rPr lang="en-US" dirty="0">
                <a:latin typeface="Garamond" panose="02020404030301010803" pitchFamily="18" charset="0"/>
              </a:rPr>
              <a:t>Step 2: Data Preparation </a:t>
            </a:r>
          </a:p>
        </p:txBody>
      </p:sp>
      <p:sp>
        <p:nvSpPr>
          <p:cNvPr id="5" name="Content Placeholder 4"/>
          <p:cNvSpPr>
            <a:spLocks noGrp="1"/>
          </p:cNvSpPr>
          <p:nvPr>
            <p:ph sz="half" idx="1"/>
          </p:nvPr>
        </p:nvSpPr>
        <p:spPr>
          <a:xfrm>
            <a:off x="1444337" y="943644"/>
            <a:ext cx="7290168" cy="3458321"/>
          </a:xfrm>
        </p:spPr>
        <p:txBody>
          <a:bodyPr>
            <a:normAutofit fontScale="92500" lnSpcReduction="10000"/>
          </a:bodyPr>
          <a:lstStyle/>
          <a:p>
            <a:endParaRPr lang="en-US" b="0" dirty="0"/>
          </a:p>
          <a:p>
            <a:pPr>
              <a:buFont typeface="Wingdings" panose="05000000000000000000" pitchFamily="2" charset="2"/>
              <a:buChar char="§"/>
            </a:pPr>
            <a:r>
              <a:rPr lang="en-US" sz="2200" b="0" dirty="0">
                <a:latin typeface="Garamond" panose="02020404030301010803" pitchFamily="18" charset="0"/>
              </a:rPr>
              <a:t>Of all of the phases, the step of </a:t>
            </a:r>
            <a:r>
              <a:rPr lang="en-US" sz="2200" b="0" dirty="0" smtClean="0">
                <a:latin typeface="Garamond" panose="02020404030301010803" pitchFamily="18" charset="0"/>
              </a:rPr>
              <a:t>data preparation </a:t>
            </a:r>
            <a:r>
              <a:rPr lang="en-US" sz="2200" b="0" dirty="0">
                <a:latin typeface="Garamond" panose="02020404030301010803" pitchFamily="18" charset="0"/>
              </a:rPr>
              <a:t>is generally the most iterative and time intensive.</a:t>
            </a:r>
          </a:p>
          <a:p>
            <a:pPr>
              <a:buFont typeface="Wingdings" panose="05000000000000000000" pitchFamily="2" charset="2"/>
              <a:buChar char="§"/>
            </a:pPr>
            <a:endParaRPr lang="en-US" sz="2200" b="0" dirty="0" smtClean="0">
              <a:latin typeface="Garamond" panose="02020404030301010803" pitchFamily="18" charset="0"/>
            </a:endParaRPr>
          </a:p>
          <a:p>
            <a:pPr>
              <a:buFont typeface="Wingdings" panose="05000000000000000000" pitchFamily="2" charset="2"/>
              <a:buChar char="§"/>
            </a:pPr>
            <a:r>
              <a:rPr lang="en-US" sz="2200" b="0" dirty="0" smtClean="0">
                <a:latin typeface="Garamond" panose="02020404030301010803" pitchFamily="18" charset="0"/>
              </a:rPr>
              <a:t>Prepare </a:t>
            </a:r>
            <a:r>
              <a:rPr lang="en-US" sz="2200" b="0" dirty="0">
                <a:latin typeface="Garamond" panose="02020404030301010803" pitchFamily="18" charset="0"/>
              </a:rPr>
              <a:t>an analytic sandbox, in which you can work for the duration of the project. </a:t>
            </a:r>
            <a:endParaRPr lang="en-US" sz="2200" b="0" dirty="0" smtClean="0">
              <a:latin typeface="Garamond" panose="02020404030301010803" pitchFamily="18" charset="0"/>
            </a:endParaRPr>
          </a:p>
          <a:p>
            <a:pPr>
              <a:buFont typeface="Wingdings" panose="05000000000000000000" pitchFamily="2" charset="2"/>
              <a:buChar char="§"/>
            </a:pPr>
            <a:endParaRPr lang="en-US" sz="2200" b="0" dirty="0">
              <a:latin typeface="Garamond" panose="02020404030301010803" pitchFamily="18" charset="0"/>
            </a:endParaRPr>
          </a:p>
          <a:p>
            <a:pPr>
              <a:buFont typeface="Wingdings" panose="05000000000000000000" pitchFamily="2" charset="2"/>
              <a:buChar char="§"/>
            </a:pPr>
            <a:r>
              <a:rPr lang="en-US" sz="2200" b="0" dirty="0" smtClean="0">
                <a:latin typeface="Garamond" panose="02020404030301010803" pitchFamily="18" charset="0"/>
              </a:rPr>
              <a:t>Extract data from different platforms into your analytics sandbox. </a:t>
            </a:r>
            <a:r>
              <a:rPr lang="en-US" sz="2200" b="0" dirty="0">
                <a:latin typeface="Garamond" panose="02020404030301010803" pitchFamily="18" charset="0"/>
              </a:rPr>
              <a:t>You should be collecting all kinds of data </a:t>
            </a:r>
            <a:r>
              <a:rPr lang="en-US" sz="2200" b="0" dirty="0" smtClean="0">
                <a:latin typeface="Garamond" panose="02020404030301010803" pitchFamily="18" charset="0"/>
              </a:rPr>
              <a:t>that is available.</a:t>
            </a:r>
          </a:p>
          <a:p>
            <a:pPr>
              <a:buFont typeface="Wingdings" panose="05000000000000000000" pitchFamily="2" charset="2"/>
              <a:buChar char="§"/>
            </a:pPr>
            <a:endParaRPr lang="en-US" sz="2200" b="0" dirty="0">
              <a:latin typeface="Garamond" panose="02020404030301010803" pitchFamily="18" charset="0"/>
            </a:endParaRPr>
          </a:p>
          <a:p>
            <a:pPr>
              <a:buFont typeface="Wingdings" panose="05000000000000000000" pitchFamily="2" charset="2"/>
              <a:buChar char="§"/>
            </a:pPr>
            <a:r>
              <a:rPr lang="en-US" sz="2200" b="0" dirty="0" smtClean="0">
                <a:latin typeface="Garamond" panose="02020404030301010803" pitchFamily="18" charset="0"/>
              </a:rPr>
              <a:t>Clean the data and apply relevant transformation</a:t>
            </a:r>
          </a:p>
          <a:p>
            <a:pPr>
              <a:buFont typeface="Wingdings" panose="05000000000000000000" pitchFamily="2" charset="2"/>
              <a:buChar char="§"/>
            </a:pPr>
            <a:endParaRPr lang="en-US" sz="2200" b="0" dirty="0"/>
          </a:p>
          <a:p>
            <a:pPr>
              <a:buFont typeface="Wingdings" panose="05000000000000000000" pitchFamily="2" charset="2"/>
              <a:buChar char="§"/>
            </a:pPr>
            <a:endParaRPr lang="en-US" sz="2200" b="0" dirty="0"/>
          </a:p>
          <a:p>
            <a:pPr>
              <a:buFont typeface="Wingdings" panose="05000000000000000000" pitchFamily="2" charset="2"/>
              <a:buChar char="§"/>
            </a:pPr>
            <a:endParaRPr lang="en-US" dirty="0"/>
          </a:p>
          <a:p>
            <a:endParaRPr lang="en-US" dirty="0"/>
          </a:p>
          <a:p>
            <a:endParaRPr lang="en-US" dirty="0" smtClean="0"/>
          </a:p>
          <a:p>
            <a:endParaRPr lang="en-US" dirty="0"/>
          </a:p>
        </p:txBody>
      </p:sp>
      <p:pic>
        <p:nvPicPr>
          <p:cNvPr id="2" name="1_4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34963" y="4383088"/>
            <a:ext cx="487362" cy="487362"/>
          </a:xfrm>
          <a:prstGeom prst="rect">
            <a:avLst/>
          </a:prstGeom>
        </p:spPr>
      </p:pic>
    </p:spTree>
    <p:extLst>
      <p:ext uri="{BB962C8B-B14F-4D97-AF65-F5344CB8AC3E}">
        <p14:creationId xmlns:p14="http://schemas.microsoft.com/office/powerpoint/2010/main" val="23346894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101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75583" y="-34255"/>
            <a:ext cx="4520720" cy="582632"/>
          </a:xfrm>
        </p:spPr>
        <p:txBody>
          <a:bodyPr>
            <a:normAutofit/>
          </a:bodyPr>
          <a:lstStyle/>
          <a:p>
            <a:pPr algn="ctr"/>
            <a:r>
              <a:rPr lang="en-US" dirty="0" smtClean="0">
                <a:latin typeface="Garamond" panose="02020404030301010803" pitchFamily="18" charset="0"/>
              </a:rPr>
              <a:t>Step 3: Model Planning</a:t>
            </a:r>
            <a:endParaRPr lang="en-US" dirty="0">
              <a:latin typeface="Garamond" panose="02020404030301010803" pitchFamily="18" charset="0"/>
            </a:endParaRPr>
          </a:p>
        </p:txBody>
      </p:sp>
      <p:grpSp>
        <p:nvGrpSpPr>
          <p:cNvPr id="6" name="Group 5">
            <a:extLst>
              <a:ext uri="{FF2B5EF4-FFF2-40B4-BE49-F238E27FC236}">
                <a16:creationId xmlns:a16="http://schemas.microsoft.com/office/drawing/2014/main" id="{FE567296-0043-4471-A0E2-B80DAE9E8510}"/>
              </a:ext>
            </a:extLst>
          </p:cNvPr>
          <p:cNvGrpSpPr/>
          <p:nvPr/>
        </p:nvGrpSpPr>
        <p:grpSpPr>
          <a:xfrm>
            <a:off x="2525751" y="683679"/>
            <a:ext cx="4336319" cy="4009218"/>
            <a:chOff x="3700617" y="1371758"/>
            <a:chExt cx="4790770" cy="4429388"/>
          </a:xfrm>
        </p:grpSpPr>
        <p:sp>
          <p:nvSpPr>
            <p:cNvPr id="7" name="Freeform: Shape 82">
              <a:extLst>
                <a:ext uri="{FF2B5EF4-FFF2-40B4-BE49-F238E27FC236}">
                  <a16:creationId xmlns:a16="http://schemas.microsoft.com/office/drawing/2014/main" id="{9B1B5967-515C-44DB-804D-B2F4273EE4F6}"/>
                </a:ext>
              </a:extLst>
            </p:cNvPr>
            <p:cNvSpPr/>
            <p:nvPr/>
          </p:nvSpPr>
          <p:spPr>
            <a:xfrm>
              <a:off x="4438848" y="1371758"/>
              <a:ext cx="1844043" cy="1686102"/>
            </a:xfrm>
            <a:custGeom>
              <a:avLst/>
              <a:gdLst>
                <a:gd name="connsiteX0" fmla="*/ 922789 w 1844043"/>
                <a:gd name="connsiteY0" fmla="*/ 0 h 1686102"/>
                <a:gd name="connsiteX1" fmla="*/ 1840814 w 1844043"/>
                <a:gd name="connsiteY1" fmla="*/ 828439 h 1686102"/>
                <a:gd name="connsiteX2" fmla="*/ 1844043 w 1844043"/>
                <a:gd name="connsiteY2" fmla="*/ 892394 h 1686102"/>
                <a:gd name="connsiteX3" fmla="*/ 1793841 w 1844043"/>
                <a:gd name="connsiteY3" fmla="*/ 884732 h 1686102"/>
                <a:gd name="connsiteX4" fmla="*/ 1657154 w 1844043"/>
                <a:gd name="connsiteY4" fmla="*/ 877830 h 1686102"/>
                <a:gd name="connsiteX5" fmla="*/ 1077568 w 1844043"/>
                <a:gd name="connsiteY5" fmla="*/ 1009660 h 1686102"/>
                <a:gd name="connsiteX6" fmla="*/ 960463 w 1844043"/>
                <a:gd name="connsiteY6" fmla="*/ 1076969 h 1686102"/>
                <a:gd name="connsiteX7" fmla="*/ 944256 w 1844043"/>
                <a:gd name="connsiteY7" fmla="*/ 1056996 h 1686102"/>
                <a:gd name="connsiteX8" fmla="*/ 896232 w 1844043"/>
                <a:gd name="connsiteY8" fmla="*/ 1086171 h 1686102"/>
                <a:gd name="connsiteX9" fmla="*/ 460460 w 1844043"/>
                <a:gd name="connsiteY9" fmla="*/ 1565984 h 1686102"/>
                <a:gd name="connsiteX10" fmla="*/ 404399 w 1844043"/>
                <a:gd name="connsiteY10" fmla="*/ 1686102 h 1686102"/>
                <a:gd name="connsiteX11" fmla="*/ 318893 w 1844043"/>
                <a:gd name="connsiteY11" fmla="*/ 1620553 h 1686102"/>
                <a:gd name="connsiteX12" fmla="*/ 0 w 1844043"/>
                <a:gd name="connsiteY12" fmla="*/ 922789 h 1686102"/>
                <a:gd name="connsiteX13" fmla="*/ 922789 w 1844043"/>
                <a:gd name="connsiteY13" fmla="*/ 0 h 168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44043" h="1686102">
                  <a:moveTo>
                    <a:pt x="922789" y="0"/>
                  </a:moveTo>
                  <a:cubicBezTo>
                    <a:pt x="1400579" y="0"/>
                    <a:pt x="1793558" y="363118"/>
                    <a:pt x="1840814" y="828439"/>
                  </a:cubicBezTo>
                  <a:lnTo>
                    <a:pt x="1844043" y="892394"/>
                  </a:lnTo>
                  <a:lnTo>
                    <a:pt x="1793841" y="884732"/>
                  </a:lnTo>
                  <a:cubicBezTo>
                    <a:pt x="1748899" y="880168"/>
                    <a:pt x="1703300" y="877830"/>
                    <a:pt x="1657154" y="877830"/>
                  </a:cubicBezTo>
                  <a:cubicBezTo>
                    <a:pt x="1449499" y="877830"/>
                    <a:pt x="1252902" y="925175"/>
                    <a:pt x="1077568" y="1009660"/>
                  </a:cubicBezTo>
                  <a:lnTo>
                    <a:pt x="960463" y="1076969"/>
                  </a:lnTo>
                  <a:lnTo>
                    <a:pt x="944256" y="1056996"/>
                  </a:lnTo>
                  <a:lnTo>
                    <a:pt x="896232" y="1086171"/>
                  </a:lnTo>
                  <a:cubicBezTo>
                    <a:pt x="715224" y="1208458"/>
                    <a:pt x="565216" y="1373146"/>
                    <a:pt x="460460" y="1565984"/>
                  </a:cubicBezTo>
                  <a:lnTo>
                    <a:pt x="404399" y="1686102"/>
                  </a:lnTo>
                  <a:lnTo>
                    <a:pt x="318893" y="1620553"/>
                  </a:lnTo>
                  <a:cubicBezTo>
                    <a:pt x="123561" y="1451351"/>
                    <a:pt x="0" y="1201499"/>
                    <a:pt x="0" y="922789"/>
                  </a:cubicBezTo>
                  <a:cubicBezTo>
                    <a:pt x="0" y="413147"/>
                    <a:pt x="413147" y="0"/>
                    <a:pt x="922789"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Freeform: Shape 83">
              <a:extLst>
                <a:ext uri="{FF2B5EF4-FFF2-40B4-BE49-F238E27FC236}">
                  <a16:creationId xmlns:a16="http://schemas.microsoft.com/office/drawing/2014/main" id="{80027441-AB3B-49F3-A7EA-B3BFF62C35B4}"/>
                </a:ext>
              </a:extLst>
            </p:cNvPr>
            <p:cNvSpPr/>
            <p:nvPr/>
          </p:nvSpPr>
          <p:spPr>
            <a:xfrm>
              <a:off x="3700617" y="2663663"/>
              <a:ext cx="1342075" cy="1845578"/>
            </a:xfrm>
            <a:custGeom>
              <a:avLst/>
              <a:gdLst>
                <a:gd name="connsiteX0" fmla="*/ 922789 w 1342075"/>
                <a:gd name="connsiteY0" fmla="*/ 0 h 1845578"/>
                <a:gd name="connsiteX1" fmla="*/ 1281980 w 1342075"/>
                <a:gd name="connsiteY1" fmla="*/ 72518 h 1845578"/>
                <a:gd name="connsiteX2" fmla="*/ 1342075 w 1342075"/>
                <a:gd name="connsiteY2" fmla="*/ 101467 h 1845578"/>
                <a:gd name="connsiteX3" fmla="*/ 1286836 w 1342075"/>
                <a:gd name="connsiteY3" fmla="*/ 175336 h 1845578"/>
                <a:gd name="connsiteX4" fmla="*/ 1058520 w 1342075"/>
                <a:gd name="connsiteY4" fmla="*/ 922790 h 1845578"/>
                <a:gd name="connsiteX5" fmla="*/ 1286836 w 1342075"/>
                <a:gd name="connsiteY5" fmla="*/ 1670244 h 1845578"/>
                <a:gd name="connsiteX6" fmla="*/ 1342074 w 1342075"/>
                <a:gd name="connsiteY6" fmla="*/ 1744112 h 1845578"/>
                <a:gd name="connsiteX7" fmla="*/ 1281980 w 1342075"/>
                <a:gd name="connsiteY7" fmla="*/ 1773061 h 1845578"/>
                <a:gd name="connsiteX8" fmla="*/ 922789 w 1342075"/>
                <a:gd name="connsiteY8" fmla="*/ 1845578 h 1845578"/>
                <a:gd name="connsiteX9" fmla="*/ 0 w 1342075"/>
                <a:gd name="connsiteY9" fmla="*/ 922789 h 1845578"/>
                <a:gd name="connsiteX10" fmla="*/ 922789 w 1342075"/>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5" h="1845578">
                  <a:moveTo>
                    <a:pt x="922789" y="0"/>
                  </a:moveTo>
                  <a:cubicBezTo>
                    <a:pt x="1050200" y="0"/>
                    <a:pt x="1171579" y="25822"/>
                    <a:pt x="1281980" y="72518"/>
                  </a:cubicBezTo>
                  <a:lnTo>
                    <a:pt x="1342075" y="101467"/>
                  </a:lnTo>
                  <a:lnTo>
                    <a:pt x="1286836" y="175336"/>
                  </a:lnTo>
                  <a:cubicBezTo>
                    <a:pt x="1142689" y="388701"/>
                    <a:pt x="1058520" y="645916"/>
                    <a:pt x="1058520" y="922790"/>
                  </a:cubicBezTo>
                  <a:cubicBezTo>
                    <a:pt x="1058520" y="1199664"/>
                    <a:pt x="1142689" y="1456879"/>
                    <a:pt x="1286836" y="1670244"/>
                  </a:cubicBezTo>
                  <a:lnTo>
                    <a:pt x="1342074" y="1744112"/>
                  </a:lnTo>
                  <a:lnTo>
                    <a:pt x="1281980" y="1773061"/>
                  </a:lnTo>
                  <a:cubicBezTo>
                    <a:pt x="1171579" y="1819757"/>
                    <a:pt x="1050200" y="1845578"/>
                    <a:pt x="922789" y="1845578"/>
                  </a:cubicBezTo>
                  <a:cubicBezTo>
                    <a:pt x="413147" y="1845578"/>
                    <a:pt x="0" y="1432431"/>
                    <a:pt x="0" y="922789"/>
                  </a:cubicBezTo>
                  <a:cubicBezTo>
                    <a:pt x="0" y="413147"/>
                    <a:pt x="413147" y="0"/>
                    <a:pt x="92278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9" name="Freeform: Shape 84">
              <a:extLst>
                <a:ext uri="{FF2B5EF4-FFF2-40B4-BE49-F238E27FC236}">
                  <a16:creationId xmlns:a16="http://schemas.microsoft.com/office/drawing/2014/main" id="{27F6B50D-4BE0-4ED5-85ED-A7952006F59F}"/>
                </a:ext>
              </a:extLst>
            </p:cNvPr>
            <p:cNvSpPr/>
            <p:nvPr/>
          </p:nvSpPr>
          <p:spPr>
            <a:xfrm>
              <a:off x="4438848" y="4103738"/>
              <a:ext cx="1842793" cy="1697408"/>
            </a:xfrm>
            <a:custGeom>
              <a:avLst/>
              <a:gdLst>
                <a:gd name="connsiteX0" fmla="*/ 424218 w 1842793"/>
                <a:gd name="connsiteY0" fmla="*/ 0 h 1697408"/>
                <a:gd name="connsiteX1" fmla="*/ 425347 w 1842793"/>
                <a:gd name="connsiteY1" fmla="*/ 3083 h 1697408"/>
                <a:gd name="connsiteX2" fmla="*/ 758277 w 1842793"/>
                <a:gd name="connsiteY2" fmla="*/ 472287 h 1697408"/>
                <a:gd name="connsiteX3" fmla="*/ 898664 w 1842793"/>
                <a:gd name="connsiteY3" fmla="*/ 582593 h 1697408"/>
                <a:gd name="connsiteX4" fmla="*/ 887090 w 1842793"/>
                <a:gd name="connsiteY4" fmla="*/ 604403 h 1697408"/>
                <a:gd name="connsiteX5" fmla="*/ 896232 w 1842793"/>
                <a:gd name="connsiteY5" fmla="*/ 611240 h 1697408"/>
                <a:gd name="connsiteX6" fmla="*/ 1657154 w 1842793"/>
                <a:gd name="connsiteY6" fmla="*/ 843669 h 1697408"/>
                <a:gd name="connsiteX7" fmla="*/ 1779116 w 1842793"/>
                <a:gd name="connsiteY7" fmla="*/ 838279 h 1697408"/>
                <a:gd name="connsiteX8" fmla="*/ 1842793 w 1842793"/>
                <a:gd name="connsiteY8" fmla="*/ 829785 h 1697408"/>
                <a:gd name="connsiteX9" fmla="*/ 1840814 w 1842793"/>
                <a:gd name="connsiteY9" fmla="*/ 868969 h 1697408"/>
                <a:gd name="connsiteX10" fmla="*/ 922789 w 1842793"/>
                <a:gd name="connsiteY10" fmla="*/ 1697408 h 1697408"/>
                <a:gd name="connsiteX11" fmla="*/ 0 w 1842793"/>
                <a:gd name="connsiteY11" fmla="*/ 774619 h 1697408"/>
                <a:gd name="connsiteX12" fmla="*/ 406849 w 1842793"/>
                <a:gd name="connsiteY12" fmla="*/ 9428 h 169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2793" h="1697408">
                  <a:moveTo>
                    <a:pt x="424218" y="0"/>
                  </a:moveTo>
                  <a:lnTo>
                    <a:pt x="425347" y="3083"/>
                  </a:lnTo>
                  <a:cubicBezTo>
                    <a:pt x="501452" y="183016"/>
                    <a:pt x="615831" y="342819"/>
                    <a:pt x="758277" y="472287"/>
                  </a:cubicBezTo>
                  <a:lnTo>
                    <a:pt x="898664" y="582593"/>
                  </a:lnTo>
                  <a:lnTo>
                    <a:pt x="887090" y="604403"/>
                  </a:lnTo>
                  <a:lnTo>
                    <a:pt x="896232" y="611240"/>
                  </a:lnTo>
                  <a:cubicBezTo>
                    <a:pt x="1113442" y="757984"/>
                    <a:pt x="1375292" y="843669"/>
                    <a:pt x="1657154" y="843669"/>
                  </a:cubicBezTo>
                  <a:cubicBezTo>
                    <a:pt x="1698259" y="843669"/>
                    <a:pt x="1738939" y="841847"/>
                    <a:pt x="1779116" y="838279"/>
                  </a:cubicBezTo>
                  <a:lnTo>
                    <a:pt x="1842793" y="829785"/>
                  </a:lnTo>
                  <a:lnTo>
                    <a:pt x="1840814" y="868969"/>
                  </a:lnTo>
                  <a:cubicBezTo>
                    <a:pt x="1793558" y="1334291"/>
                    <a:pt x="1400579" y="1697408"/>
                    <a:pt x="922789" y="1697408"/>
                  </a:cubicBezTo>
                  <a:cubicBezTo>
                    <a:pt x="413147" y="1697408"/>
                    <a:pt x="0" y="1284261"/>
                    <a:pt x="0" y="774619"/>
                  </a:cubicBezTo>
                  <a:cubicBezTo>
                    <a:pt x="0" y="456093"/>
                    <a:pt x="161386" y="175260"/>
                    <a:pt x="406849" y="94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Freeform: Shape 85">
              <a:extLst>
                <a:ext uri="{FF2B5EF4-FFF2-40B4-BE49-F238E27FC236}">
                  <a16:creationId xmlns:a16="http://schemas.microsoft.com/office/drawing/2014/main" id="{E5365D3D-FA1B-4DF2-9C10-9844C393B3BC}"/>
                </a:ext>
              </a:extLst>
            </p:cNvPr>
            <p:cNvSpPr/>
            <p:nvPr/>
          </p:nvSpPr>
          <p:spPr>
            <a:xfrm>
              <a:off x="5956799" y="4082312"/>
              <a:ext cx="1843675" cy="1718834"/>
            </a:xfrm>
            <a:custGeom>
              <a:avLst/>
              <a:gdLst>
                <a:gd name="connsiteX0" fmla="*/ 1379981 w 1843675"/>
                <a:gd name="connsiteY0" fmla="*/ 0 h 1718834"/>
                <a:gd name="connsiteX1" fmla="*/ 1436826 w 1843675"/>
                <a:gd name="connsiteY1" fmla="*/ 30854 h 1718834"/>
                <a:gd name="connsiteX2" fmla="*/ 1843675 w 1843675"/>
                <a:gd name="connsiteY2" fmla="*/ 796045 h 1718834"/>
                <a:gd name="connsiteX3" fmla="*/ 920886 w 1843675"/>
                <a:gd name="connsiteY3" fmla="*/ 1718834 h 1718834"/>
                <a:gd name="connsiteX4" fmla="*/ 2862 w 1843675"/>
                <a:gd name="connsiteY4" fmla="*/ 890395 h 1718834"/>
                <a:gd name="connsiteX5" fmla="*/ 0 w 1843675"/>
                <a:gd name="connsiteY5" fmla="*/ 833720 h 1718834"/>
                <a:gd name="connsiteX6" fmla="*/ 2517 w 1843675"/>
                <a:gd name="connsiteY6" fmla="*/ 834104 h 1718834"/>
                <a:gd name="connsiteX7" fmla="*/ 139203 w 1843675"/>
                <a:gd name="connsiteY7" fmla="*/ 841006 h 1718834"/>
                <a:gd name="connsiteX8" fmla="*/ 1371011 w 1843675"/>
                <a:gd name="connsiteY8" fmla="*/ 24509 h 171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3675" h="1718834">
                  <a:moveTo>
                    <a:pt x="1379981" y="0"/>
                  </a:moveTo>
                  <a:lnTo>
                    <a:pt x="1436826" y="30854"/>
                  </a:lnTo>
                  <a:cubicBezTo>
                    <a:pt x="1682290" y="196686"/>
                    <a:pt x="1843675" y="477519"/>
                    <a:pt x="1843675" y="796045"/>
                  </a:cubicBezTo>
                  <a:cubicBezTo>
                    <a:pt x="1843675" y="1305687"/>
                    <a:pt x="1430528" y="1718834"/>
                    <a:pt x="920886" y="1718834"/>
                  </a:cubicBezTo>
                  <a:cubicBezTo>
                    <a:pt x="443097" y="1718834"/>
                    <a:pt x="50118" y="1355717"/>
                    <a:pt x="2862" y="890395"/>
                  </a:cubicBezTo>
                  <a:lnTo>
                    <a:pt x="0" y="833720"/>
                  </a:lnTo>
                  <a:lnTo>
                    <a:pt x="2517" y="834104"/>
                  </a:lnTo>
                  <a:cubicBezTo>
                    <a:pt x="47458" y="838668"/>
                    <a:pt x="93058" y="841006"/>
                    <a:pt x="139203" y="841006"/>
                  </a:cubicBezTo>
                  <a:cubicBezTo>
                    <a:pt x="692951" y="841006"/>
                    <a:pt x="1168064" y="504330"/>
                    <a:pt x="1371011" y="2450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1" name="Freeform: Shape 86">
              <a:extLst>
                <a:ext uri="{FF2B5EF4-FFF2-40B4-BE49-F238E27FC236}">
                  <a16:creationId xmlns:a16="http://schemas.microsoft.com/office/drawing/2014/main" id="{A7D54706-91B6-4ACF-8E16-8C2E83DB7D89}"/>
                </a:ext>
              </a:extLst>
            </p:cNvPr>
            <p:cNvSpPr/>
            <p:nvPr/>
          </p:nvSpPr>
          <p:spPr>
            <a:xfrm>
              <a:off x="7149314" y="2663663"/>
              <a:ext cx="1342073" cy="1845578"/>
            </a:xfrm>
            <a:custGeom>
              <a:avLst/>
              <a:gdLst>
                <a:gd name="connsiteX0" fmla="*/ 419284 w 1342073"/>
                <a:gd name="connsiteY0" fmla="*/ 0 h 1845578"/>
                <a:gd name="connsiteX1" fmla="*/ 1342073 w 1342073"/>
                <a:gd name="connsiteY1" fmla="*/ 922789 h 1845578"/>
                <a:gd name="connsiteX2" fmla="*/ 419284 w 1342073"/>
                <a:gd name="connsiteY2" fmla="*/ 1845578 h 1845578"/>
                <a:gd name="connsiteX3" fmla="*/ 60093 w 1342073"/>
                <a:gd name="connsiteY3" fmla="*/ 1773061 h 1845578"/>
                <a:gd name="connsiteX4" fmla="*/ 1 w 1342073"/>
                <a:gd name="connsiteY4" fmla="*/ 1744113 h 1845578"/>
                <a:gd name="connsiteX5" fmla="*/ 55239 w 1342073"/>
                <a:gd name="connsiteY5" fmla="*/ 1670244 h 1845578"/>
                <a:gd name="connsiteX6" fmla="*/ 283554 w 1342073"/>
                <a:gd name="connsiteY6" fmla="*/ 922790 h 1845578"/>
                <a:gd name="connsiteX7" fmla="*/ 55239 w 1342073"/>
                <a:gd name="connsiteY7" fmla="*/ 175336 h 1845578"/>
                <a:gd name="connsiteX8" fmla="*/ 0 w 1342073"/>
                <a:gd name="connsiteY8" fmla="*/ 101466 h 1845578"/>
                <a:gd name="connsiteX9" fmla="*/ 60093 w 1342073"/>
                <a:gd name="connsiteY9" fmla="*/ 72518 h 1845578"/>
                <a:gd name="connsiteX10" fmla="*/ 419284 w 1342073"/>
                <a:gd name="connsiteY10" fmla="*/ 0 h 184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073" h="1845578">
                  <a:moveTo>
                    <a:pt x="419284" y="0"/>
                  </a:moveTo>
                  <a:cubicBezTo>
                    <a:pt x="928926" y="0"/>
                    <a:pt x="1342073" y="413147"/>
                    <a:pt x="1342073" y="922789"/>
                  </a:cubicBezTo>
                  <a:cubicBezTo>
                    <a:pt x="1342073" y="1432431"/>
                    <a:pt x="928926" y="1845578"/>
                    <a:pt x="419284" y="1845578"/>
                  </a:cubicBezTo>
                  <a:cubicBezTo>
                    <a:pt x="291874" y="1845578"/>
                    <a:pt x="170494" y="1819757"/>
                    <a:pt x="60093" y="1773061"/>
                  </a:cubicBezTo>
                  <a:lnTo>
                    <a:pt x="1" y="1744113"/>
                  </a:lnTo>
                  <a:lnTo>
                    <a:pt x="55239" y="1670244"/>
                  </a:lnTo>
                  <a:cubicBezTo>
                    <a:pt x="199385" y="1456879"/>
                    <a:pt x="283554" y="1199664"/>
                    <a:pt x="283554" y="922790"/>
                  </a:cubicBezTo>
                  <a:cubicBezTo>
                    <a:pt x="283554" y="645916"/>
                    <a:pt x="199385" y="388701"/>
                    <a:pt x="55239" y="175336"/>
                  </a:cubicBezTo>
                  <a:lnTo>
                    <a:pt x="0" y="101466"/>
                  </a:lnTo>
                  <a:lnTo>
                    <a:pt x="60093" y="72518"/>
                  </a:lnTo>
                  <a:cubicBezTo>
                    <a:pt x="170494" y="25822"/>
                    <a:pt x="291874" y="0"/>
                    <a:pt x="419284"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n>
                  <a:solidFill>
                    <a:srgbClr val="00B050"/>
                  </a:solidFill>
                </a:ln>
                <a:solidFill>
                  <a:schemeClr val="accent2">
                    <a:lumMod val="75000"/>
                  </a:schemeClr>
                </a:solidFill>
              </a:endParaRPr>
            </a:p>
          </p:txBody>
        </p:sp>
        <p:sp>
          <p:nvSpPr>
            <p:cNvPr id="12" name="Freeform: Shape 87">
              <a:extLst>
                <a:ext uri="{FF2B5EF4-FFF2-40B4-BE49-F238E27FC236}">
                  <a16:creationId xmlns:a16="http://schemas.microsoft.com/office/drawing/2014/main" id="{5C84FC8D-4DF8-4474-BAB8-E74B6853355B}"/>
                </a:ext>
              </a:extLst>
            </p:cNvPr>
            <p:cNvSpPr/>
            <p:nvPr/>
          </p:nvSpPr>
          <p:spPr>
            <a:xfrm>
              <a:off x="5956799" y="1371759"/>
              <a:ext cx="1843675" cy="1718835"/>
            </a:xfrm>
            <a:custGeom>
              <a:avLst/>
              <a:gdLst>
                <a:gd name="connsiteX0" fmla="*/ 920886 w 1843675"/>
                <a:gd name="connsiteY0" fmla="*/ 0 h 1718835"/>
                <a:gd name="connsiteX1" fmla="*/ 1843675 w 1843675"/>
                <a:gd name="connsiteY1" fmla="*/ 922789 h 1718835"/>
                <a:gd name="connsiteX2" fmla="*/ 1436826 w 1843675"/>
                <a:gd name="connsiteY2" fmla="*/ 1687980 h 1718835"/>
                <a:gd name="connsiteX3" fmla="*/ 1379981 w 1843675"/>
                <a:gd name="connsiteY3" fmla="*/ 1718835 h 1718835"/>
                <a:gd name="connsiteX4" fmla="*/ 1371011 w 1843675"/>
                <a:gd name="connsiteY4" fmla="*/ 1694327 h 1718835"/>
                <a:gd name="connsiteX5" fmla="*/ 139203 w 1843675"/>
                <a:gd name="connsiteY5" fmla="*/ 877830 h 1718835"/>
                <a:gd name="connsiteX6" fmla="*/ 2517 w 1843675"/>
                <a:gd name="connsiteY6" fmla="*/ 884732 h 1718835"/>
                <a:gd name="connsiteX7" fmla="*/ 0 w 1843675"/>
                <a:gd name="connsiteY7" fmla="*/ 885116 h 1718835"/>
                <a:gd name="connsiteX8" fmla="*/ 2862 w 1843675"/>
                <a:gd name="connsiteY8" fmla="*/ 828439 h 1718835"/>
                <a:gd name="connsiteX9" fmla="*/ 920886 w 1843675"/>
                <a:gd name="connsiteY9" fmla="*/ 0 h 171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3675" h="1718835">
                  <a:moveTo>
                    <a:pt x="920886" y="0"/>
                  </a:moveTo>
                  <a:cubicBezTo>
                    <a:pt x="1430528" y="0"/>
                    <a:pt x="1843675" y="413147"/>
                    <a:pt x="1843675" y="922789"/>
                  </a:cubicBezTo>
                  <a:cubicBezTo>
                    <a:pt x="1843675" y="1241315"/>
                    <a:pt x="1682290" y="1522148"/>
                    <a:pt x="1436826" y="1687980"/>
                  </a:cubicBezTo>
                  <a:lnTo>
                    <a:pt x="1379981" y="1718835"/>
                  </a:lnTo>
                  <a:lnTo>
                    <a:pt x="1371011" y="1694327"/>
                  </a:lnTo>
                  <a:cubicBezTo>
                    <a:pt x="1168064" y="1214506"/>
                    <a:pt x="692951" y="877830"/>
                    <a:pt x="139203" y="877830"/>
                  </a:cubicBezTo>
                  <a:cubicBezTo>
                    <a:pt x="93058" y="877830"/>
                    <a:pt x="47458" y="880168"/>
                    <a:pt x="2517" y="884732"/>
                  </a:cubicBezTo>
                  <a:lnTo>
                    <a:pt x="0" y="885116"/>
                  </a:lnTo>
                  <a:lnTo>
                    <a:pt x="2862" y="828439"/>
                  </a:lnTo>
                  <a:cubicBezTo>
                    <a:pt x="50118" y="363118"/>
                    <a:pt x="443097" y="0"/>
                    <a:pt x="9208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 name="Oval 12">
              <a:extLst>
                <a:ext uri="{FF2B5EF4-FFF2-40B4-BE49-F238E27FC236}">
                  <a16:creationId xmlns:a16="http://schemas.microsoft.com/office/drawing/2014/main" id="{AA201D28-A18C-4AA4-9644-9969927E11EC}"/>
                </a:ext>
              </a:extLst>
            </p:cNvPr>
            <p:cNvSpPr/>
            <p:nvPr/>
          </p:nvSpPr>
          <p:spPr>
            <a:xfrm>
              <a:off x="394153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6">
                      <a:lumMod val="75000"/>
                    </a:schemeClr>
                  </a:solidFill>
                </a:rPr>
                <a:t>05</a:t>
              </a:r>
            </a:p>
          </p:txBody>
        </p:sp>
        <p:sp>
          <p:nvSpPr>
            <p:cNvPr id="14" name="Oval 13">
              <a:extLst>
                <a:ext uri="{FF2B5EF4-FFF2-40B4-BE49-F238E27FC236}">
                  <a16:creationId xmlns:a16="http://schemas.microsoft.com/office/drawing/2014/main" id="{07337514-3486-4806-A332-ABDD4E29B2A4}"/>
                </a:ext>
              </a:extLst>
            </p:cNvPr>
            <p:cNvSpPr/>
            <p:nvPr/>
          </p:nvSpPr>
          <p:spPr>
            <a:xfrm>
              <a:off x="4673739"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1">
                      <a:lumMod val="75000"/>
                    </a:schemeClr>
                  </a:solidFill>
                </a:rPr>
                <a:t>06</a:t>
              </a:r>
            </a:p>
          </p:txBody>
        </p:sp>
        <p:sp>
          <p:nvSpPr>
            <p:cNvPr id="15" name="Oval 14">
              <a:extLst>
                <a:ext uri="{FF2B5EF4-FFF2-40B4-BE49-F238E27FC236}">
                  <a16:creationId xmlns:a16="http://schemas.microsoft.com/office/drawing/2014/main" id="{2A89A2E8-5C17-4E2C-BC4C-CF42B0508812}"/>
                </a:ext>
              </a:extLst>
            </p:cNvPr>
            <p:cNvSpPr/>
            <p:nvPr/>
          </p:nvSpPr>
          <p:spPr>
            <a:xfrm>
              <a:off x="6189787" y="160665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5400" b="1">
                  <a:solidFill>
                    <a:schemeClr val="accent2">
                      <a:lumMod val="50000"/>
                    </a:schemeClr>
                  </a:solidFill>
                </a:rPr>
                <a:t>01</a:t>
              </a:r>
            </a:p>
          </p:txBody>
        </p:sp>
        <p:sp>
          <p:nvSpPr>
            <p:cNvPr id="16" name="Oval 15">
              <a:extLst>
                <a:ext uri="{FF2B5EF4-FFF2-40B4-BE49-F238E27FC236}">
                  <a16:creationId xmlns:a16="http://schemas.microsoft.com/office/drawing/2014/main" id="{9BC36ED7-AD47-4E77-A9E1-5DD304E75827}"/>
                </a:ext>
              </a:extLst>
            </p:cNvPr>
            <p:cNvSpPr/>
            <p:nvPr/>
          </p:nvSpPr>
          <p:spPr>
            <a:xfrm>
              <a:off x="6880699" y="2898555"/>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chemeClr val="accent4">
                      <a:lumMod val="75000"/>
                    </a:schemeClr>
                  </a:solidFill>
                </a:rPr>
                <a:t>02</a:t>
              </a:r>
            </a:p>
          </p:txBody>
        </p:sp>
        <p:sp>
          <p:nvSpPr>
            <p:cNvPr id="17" name="Oval 16">
              <a:extLst>
                <a:ext uri="{FF2B5EF4-FFF2-40B4-BE49-F238E27FC236}">
                  <a16:creationId xmlns:a16="http://schemas.microsoft.com/office/drawing/2014/main" id="{60E5720D-BAC5-4A1D-A482-C1792DB18367}"/>
                </a:ext>
              </a:extLst>
            </p:cNvPr>
            <p:cNvSpPr/>
            <p:nvPr/>
          </p:nvSpPr>
          <p:spPr>
            <a:xfrm>
              <a:off x="6189787"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dirty="0">
                  <a:solidFill>
                    <a:srgbClr val="FFC000"/>
                  </a:solidFill>
                </a:rPr>
                <a:t>03</a:t>
              </a:r>
            </a:p>
          </p:txBody>
        </p:sp>
        <p:sp>
          <p:nvSpPr>
            <p:cNvPr id="18" name="Oval 17">
              <a:extLst>
                <a:ext uri="{FF2B5EF4-FFF2-40B4-BE49-F238E27FC236}">
                  <a16:creationId xmlns:a16="http://schemas.microsoft.com/office/drawing/2014/main" id="{42D1D41A-9FEA-445D-B8F9-43C0001D1818}"/>
                </a:ext>
              </a:extLst>
            </p:cNvPr>
            <p:cNvSpPr/>
            <p:nvPr/>
          </p:nvSpPr>
          <p:spPr>
            <a:xfrm>
              <a:off x="4673739" y="4190460"/>
              <a:ext cx="1375794" cy="1375794"/>
            </a:xfrm>
            <a:prstGeom prst="ellipse">
              <a:avLst/>
            </a:prstGeom>
            <a:solidFill>
              <a:schemeClr val="bg1"/>
            </a:solidFill>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400" b="1">
                  <a:solidFill>
                    <a:schemeClr val="accent5">
                      <a:lumMod val="75000"/>
                    </a:schemeClr>
                  </a:solidFill>
                </a:rPr>
                <a:t>04</a:t>
              </a:r>
            </a:p>
          </p:txBody>
        </p:sp>
        <p:sp>
          <p:nvSpPr>
            <p:cNvPr id="19" name="Freeform: Shape 94">
              <a:extLst>
                <a:ext uri="{FF2B5EF4-FFF2-40B4-BE49-F238E27FC236}">
                  <a16:creationId xmlns:a16="http://schemas.microsoft.com/office/drawing/2014/main" id="{B5ED4804-E3C8-4769-B894-8013459462CA}"/>
                </a:ext>
              </a:extLst>
            </p:cNvPr>
            <p:cNvSpPr/>
            <p:nvPr/>
          </p:nvSpPr>
          <p:spPr>
            <a:xfrm>
              <a:off x="4971177" y="2246526"/>
              <a:ext cx="1078357" cy="735918"/>
            </a:xfrm>
            <a:custGeom>
              <a:avLst/>
              <a:gdLst>
                <a:gd name="connsiteX0" fmla="*/ 1073516 w 1078357"/>
                <a:gd name="connsiteY0" fmla="*/ 0 h 735918"/>
                <a:gd name="connsiteX1" fmla="*/ 1078357 w 1078357"/>
                <a:gd name="connsiteY1" fmla="*/ 48021 h 735918"/>
                <a:gd name="connsiteX2" fmla="*/ 390460 w 1078357"/>
                <a:gd name="connsiteY2" fmla="*/ 735918 h 735918"/>
                <a:gd name="connsiteX3" fmla="*/ 5850 w 1078357"/>
                <a:gd name="connsiteY3" fmla="*/ 618436 h 735918"/>
                <a:gd name="connsiteX4" fmla="*/ 0 w 1078357"/>
                <a:gd name="connsiteY4" fmla="*/ 613610 h 735918"/>
                <a:gd name="connsiteX5" fmla="*/ 16276 w 1078357"/>
                <a:gd name="connsiteY5" fmla="*/ 586820 h 735918"/>
                <a:gd name="connsiteX6" fmla="*/ 988138 w 1078357"/>
                <a:gd name="connsiteY6" fmla="*/ 4311 h 735918"/>
                <a:gd name="connsiteX7" fmla="*/ 1073516 w 1078357"/>
                <a:gd name="connsiteY7" fmla="*/ 0 h 73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8357" h="735918">
                  <a:moveTo>
                    <a:pt x="1073516" y="0"/>
                  </a:moveTo>
                  <a:lnTo>
                    <a:pt x="1078357" y="48021"/>
                  </a:lnTo>
                  <a:cubicBezTo>
                    <a:pt x="1078357" y="427936"/>
                    <a:pt x="770375" y="735918"/>
                    <a:pt x="390460" y="735918"/>
                  </a:cubicBezTo>
                  <a:cubicBezTo>
                    <a:pt x="247992" y="735918"/>
                    <a:pt x="115639" y="692608"/>
                    <a:pt x="5850" y="618436"/>
                  </a:cubicBezTo>
                  <a:lnTo>
                    <a:pt x="0" y="613610"/>
                  </a:lnTo>
                  <a:lnTo>
                    <a:pt x="16276" y="586820"/>
                  </a:lnTo>
                  <a:cubicBezTo>
                    <a:pt x="232495" y="266772"/>
                    <a:pt x="583665" y="45387"/>
                    <a:pt x="988138" y="4311"/>
                  </a:cubicBezTo>
                  <a:lnTo>
                    <a:pt x="107351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0" name="Freeform: Shape 95">
              <a:extLst>
                <a:ext uri="{FF2B5EF4-FFF2-40B4-BE49-F238E27FC236}">
                  <a16:creationId xmlns:a16="http://schemas.microsoft.com/office/drawing/2014/main" id="{24076608-9190-41E8-827B-E91A330F58FF}"/>
                </a:ext>
              </a:extLst>
            </p:cNvPr>
            <p:cNvSpPr/>
            <p:nvPr/>
          </p:nvSpPr>
          <p:spPr>
            <a:xfrm>
              <a:off x="6189788" y="2248904"/>
              <a:ext cx="1043527" cy="733541"/>
            </a:xfrm>
            <a:custGeom>
              <a:avLst/>
              <a:gdLst>
                <a:gd name="connsiteX0" fmla="*/ 4602 w 1043527"/>
                <a:gd name="connsiteY0" fmla="*/ 0 h 733541"/>
                <a:gd name="connsiteX1" fmla="*/ 42901 w 1043527"/>
                <a:gd name="connsiteY1" fmla="*/ 1934 h 733541"/>
                <a:gd name="connsiteX2" fmla="*/ 1014763 w 1043527"/>
                <a:gd name="connsiteY2" fmla="*/ 584443 h 733541"/>
                <a:gd name="connsiteX3" fmla="*/ 1043527 w 1043527"/>
                <a:gd name="connsiteY3" fmla="*/ 631789 h 733541"/>
                <a:gd name="connsiteX4" fmla="*/ 955658 w 1043527"/>
                <a:gd name="connsiteY4" fmla="*/ 679483 h 733541"/>
                <a:gd name="connsiteX5" fmla="*/ 687897 w 1043527"/>
                <a:gd name="connsiteY5" fmla="*/ 733541 h 733541"/>
                <a:gd name="connsiteX6" fmla="*/ 0 w 1043527"/>
                <a:gd name="connsiteY6" fmla="*/ 45644 h 733541"/>
                <a:gd name="connsiteX7" fmla="*/ 4602 w 1043527"/>
                <a:gd name="connsiteY7" fmla="*/ 0 h 73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527" h="733541">
                  <a:moveTo>
                    <a:pt x="4602" y="0"/>
                  </a:moveTo>
                  <a:lnTo>
                    <a:pt x="42901" y="1934"/>
                  </a:lnTo>
                  <a:cubicBezTo>
                    <a:pt x="447374" y="43010"/>
                    <a:pt x="798544" y="264395"/>
                    <a:pt x="1014763" y="584443"/>
                  </a:cubicBezTo>
                  <a:lnTo>
                    <a:pt x="1043527" y="631789"/>
                  </a:lnTo>
                  <a:lnTo>
                    <a:pt x="955658" y="679483"/>
                  </a:lnTo>
                  <a:cubicBezTo>
                    <a:pt x="873359" y="714292"/>
                    <a:pt x="782876" y="733541"/>
                    <a:pt x="687897" y="733541"/>
                  </a:cubicBezTo>
                  <a:cubicBezTo>
                    <a:pt x="307982" y="733541"/>
                    <a:pt x="0" y="425559"/>
                    <a:pt x="0" y="45644"/>
                  </a:cubicBezTo>
                  <a:lnTo>
                    <a:pt x="4602" y="0"/>
                  </a:lnTo>
                  <a:close/>
                </a:path>
              </a:pathLst>
            </a:custGeom>
            <a:solidFill>
              <a:schemeClr val="bg1">
                <a:alpha val="30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1" name="Freeform: Shape 96">
              <a:extLst>
                <a:ext uri="{FF2B5EF4-FFF2-40B4-BE49-F238E27FC236}">
                  <a16:creationId xmlns:a16="http://schemas.microsoft.com/office/drawing/2014/main" id="{6CAF34E0-358D-49DE-A6D8-B6F1E70D256F}"/>
                </a:ext>
              </a:extLst>
            </p:cNvPr>
            <p:cNvSpPr/>
            <p:nvPr/>
          </p:nvSpPr>
          <p:spPr>
            <a:xfrm>
              <a:off x="4759137" y="2960761"/>
              <a:ext cx="558197" cy="1249041"/>
            </a:xfrm>
            <a:custGeom>
              <a:avLst/>
              <a:gdLst>
                <a:gd name="connsiteX0" fmla="*/ 153071 w 558197"/>
                <a:gd name="connsiteY0" fmla="*/ 0 h 1249041"/>
                <a:gd name="connsiteX1" fmla="*/ 254910 w 558197"/>
                <a:gd name="connsiteY1" fmla="*/ 55277 h 1249041"/>
                <a:gd name="connsiteX2" fmla="*/ 558197 w 558197"/>
                <a:gd name="connsiteY2" fmla="*/ 625692 h 1249041"/>
                <a:gd name="connsiteX3" fmla="*/ 254910 w 558197"/>
                <a:gd name="connsiteY3" fmla="*/ 1196107 h 1249041"/>
                <a:gd name="connsiteX4" fmla="*/ 157388 w 558197"/>
                <a:gd name="connsiteY4" fmla="*/ 1249041 h 1249041"/>
                <a:gd name="connsiteX5" fmla="*/ 105058 w 558197"/>
                <a:gd name="connsiteY5" fmla="*/ 1140408 h 1249041"/>
                <a:gd name="connsiteX6" fmla="*/ 0 w 558197"/>
                <a:gd name="connsiteY6" fmla="*/ 620040 h 1249041"/>
                <a:gd name="connsiteX7" fmla="*/ 105058 w 558197"/>
                <a:gd name="connsiteY7" fmla="*/ 99672 h 1249041"/>
                <a:gd name="connsiteX8" fmla="*/ 153071 w 558197"/>
                <a:gd name="connsiteY8" fmla="*/ 0 h 124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197" h="1249041">
                  <a:moveTo>
                    <a:pt x="153071" y="0"/>
                  </a:moveTo>
                  <a:lnTo>
                    <a:pt x="254910" y="55277"/>
                  </a:lnTo>
                  <a:cubicBezTo>
                    <a:pt x="437891" y="178897"/>
                    <a:pt x="558197" y="388245"/>
                    <a:pt x="558197" y="625692"/>
                  </a:cubicBezTo>
                  <a:cubicBezTo>
                    <a:pt x="558197" y="863139"/>
                    <a:pt x="437891" y="1072487"/>
                    <a:pt x="254910" y="1196107"/>
                  </a:cubicBezTo>
                  <a:lnTo>
                    <a:pt x="157388" y="1249041"/>
                  </a:lnTo>
                  <a:lnTo>
                    <a:pt x="105058" y="1140408"/>
                  </a:lnTo>
                  <a:cubicBezTo>
                    <a:pt x="37408" y="980468"/>
                    <a:pt x="0" y="804622"/>
                    <a:pt x="0" y="620040"/>
                  </a:cubicBezTo>
                  <a:cubicBezTo>
                    <a:pt x="0" y="435457"/>
                    <a:pt x="37408" y="259612"/>
                    <a:pt x="105058" y="99672"/>
                  </a:cubicBezTo>
                  <a:lnTo>
                    <a:pt x="153071"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2" name="Freeform: Shape 97">
              <a:extLst>
                <a:ext uri="{FF2B5EF4-FFF2-40B4-BE49-F238E27FC236}">
                  <a16:creationId xmlns:a16="http://schemas.microsoft.com/office/drawing/2014/main" id="{0FDEBF7A-A610-4E65-B186-3263DFE18080}"/>
                </a:ext>
              </a:extLst>
            </p:cNvPr>
            <p:cNvSpPr/>
            <p:nvPr/>
          </p:nvSpPr>
          <p:spPr>
            <a:xfrm>
              <a:off x="6880700" y="2963356"/>
              <a:ext cx="552167" cy="1243851"/>
            </a:xfrm>
            <a:custGeom>
              <a:avLst/>
              <a:gdLst>
                <a:gd name="connsiteX0" fmla="*/ 400346 w 552167"/>
                <a:gd name="connsiteY0" fmla="*/ 0 h 1243851"/>
                <a:gd name="connsiteX1" fmla="*/ 447109 w 552167"/>
                <a:gd name="connsiteY1" fmla="*/ 97077 h 1243851"/>
                <a:gd name="connsiteX2" fmla="*/ 552167 w 552167"/>
                <a:gd name="connsiteY2" fmla="*/ 617445 h 1243851"/>
                <a:gd name="connsiteX3" fmla="*/ 447109 w 552167"/>
                <a:gd name="connsiteY3" fmla="*/ 1137813 h 1243851"/>
                <a:gd name="connsiteX4" fmla="*/ 396029 w 552167"/>
                <a:gd name="connsiteY4" fmla="*/ 1243851 h 1243851"/>
                <a:gd name="connsiteX5" fmla="*/ 303287 w 552167"/>
                <a:gd name="connsiteY5" fmla="*/ 1193512 h 1243851"/>
                <a:gd name="connsiteX6" fmla="*/ 0 w 552167"/>
                <a:gd name="connsiteY6" fmla="*/ 623097 h 1243851"/>
                <a:gd name="connsiteX7" fmla="*/ 303287 w 552167"/>
                <a:gd name="connsiteY7" fmla="*/ 52682 h 1243851"/>
                <a:gd name="connsiteX8" fmla="*/ 400346 w 552167"/>
                <a:gd name="connsiteY8" fmla="*/ 0 h 124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2167" h="1243851">
                  <a:moveTo>
                    <a:pt x="400346" y="0"/>
                  </a:moveTo>
                  <a:lnTo>
                    <a:pt x="447109" y="97077"/>
                  </a:lnTo>
                  <a:cubicBezTo>
                    <a:pt x="514759" y="257017"/>
                    <a:pt x="552167" y="432862"/>
                    <a:pt x="552167" y="617445"/>
                  </a:cubicBezTo>
                  <a:cubicBezTo>
                    <a:pt x="552167" y="802027"/>
                    <a:pt x="514759" y="977873"/>
                    <a:pt x="447109" y="1137813"/>
                  </a:cubicBezTo>
                  <a:lnTo>
                    <a:pt x="396029" y="1243851"/>
                  </a:lnTo>
                  <a:lnTo>
                    <a:pt x="303287" y="1193512"/>
                  </a:lnTo>
                  <a:cubicBezTo>
                    <a:pt x="120306" y="1069892"/>
                    <a:pt x="0" y="860544"/>
                    <a:pt x="0" y="623097"/>
                  </a:cubicBezTo>
                  <a:cubicBezTo>
                    <a:pt x="0" y="385650"/>
                    <a:pt x="120306" y="176302"/>
                    <a:pt x="303287" y="52682"/>
                  </a:cubicBezTo>
                  <a:lnTo>
                    <a:pt x="400346" y="0"/>
                  </a:ln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3" name="Freeform: Shape 98">
              <a:extLst>
                <a:ext uri="{FF2B5EF4-FFF2-40B4-BE49-F238E27FC236}">
                  <a16:creationId xmlns:a16="http://schemas.microsoft.com/office/drawing/2014/main" id="{8AFB14B8-078A-4BBA-A2E8-F3A2C8240531}"/>
                </a:ext>
              </a:extLst>
            </p:cNvPr>
            <p:cNvSpPr/>
            <p:nvPr/>
          </p:nvSpPr>
          <p:spPr>
            <a:xfrm>
              <a:off x="4975751" y="4190460"/>
              <a:ext cx="1073782" cy="724672"/>
            </a:xfrm>
            <a:custGeom>
              <a:avLst/>
              <a:gdLst>
                <a:gd name="connsiteX0" fmla="*/ 385885 w 1073782"/>
                <a:gd name="connsiteY0" fmla="*/ 0 h 724672"/>
                <a:gd name="connsiteX1" fmla="*/ 1073782 w 1073782"/>
                <a:gd name="connsiteY1" fmla="*/ 687897 h 724672"/>
                <a:gd name="connsiteX2" fmla="*/ 1070074 w 1073782"/>
                <a:gd name="connsiteY2" fmla="*/ 724672 h 724672"/>
                <a:gd name="connsiteX3" fmla="*/ 983563 w 1073782"/>
                <a:gd name="connsiteY3" fmla="*/ 720303 h 724672"/>
                <a:gd name="connsiteX4" fmla="*/ 11701 w 1073782"/>
                <a:gd name="connsiteY4" fmla="*/ 137794 h 724672"/>
                <a:gd name="connsiteX5" fmla="*/ 0 w 1073782"/>
                <a:gd name="connsiteY5" fmla="*/ 118534 h 724672"/>
                <a:gd name="connsiteX6" fmla="*/ 1275 w 1073782"/>
                <a:gd name="connsiteY6" fmla="*/ 117482 h 724672"/>
                <a:gd name="connsiteX7" fmla="*/ 385885 w 1073782"/>
                <a:gd name="connsiteY7" fmla="*/ 0 h 72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782" h="724672">
                  <a:moveTo>
                    <a:pt x="385885" y="0"/>
                  </a:moveTo>
                  <a:cubicBezTo>
                    <a:pt x="765800" y="0"/>
                    <a:pt x="1073782" y="307982"/>
                    <a:pt x="1073782" y="687897"/>
                  </a:cubicBezTo>
                  <a:lnTo>
                    <a:pt x="1070074" y="724672"/>
                  </a:lnTo>
                  <a:lnTo>
                    <a:pt x="983563" y="720303"/>
                  </a:lnTo>
                  <a:cubicBezTo>
                    <a:pt x="579090" y="679227"/>
                    <a:pt x="227920" y="457842"/>
                    <a:pt x="11701" y="137794"/>
                  </a:cubicBezTo>
                  <a:lnTo>
                    <a:pt x="0" y="118534"/>
                  </a:lnTo>
                  <a:lnTo>
                    <a:pt x="1275" y="117482"/>
                  </a:lnTo>
                  <a:cubicBezTo>
                    <a:pt x="111064" y="43310"/>
                    <a:pt x="243417" y="0"/>
                    <a:pt x="385885"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sp>
          <p:nvSpPr>
            <p:cNvPr id="24" name="Freeform: Shape 99">
              <a:extLst>
                <a:ext uri="{FF2B5EF4-FFF2-40B4-BE49-F238E27FC236}">
                  <a16:creationId xmlns:a16="http://schemas.microsoft.com/office/drawing/2014/main" id="{0A5A14AA-4D12-40E0-A62D-5C6D06C35ACC}"/>
                </a:ext>
              </a:extLst>
            </p:cNvPr>
            <p:cNvSpPr/>
            <p:nvPr/>
          </p:nvSpPr>
          <p:spPr>
            <a:xfrm>
              <a:off x="6189788" y="4190460"/>
              <a:ext cx="1038363" cy="722294"/>
            </a:xfrm>
            <a:custGeom>
              <a:avLst/>
              <a:gdLst>
                <a:gd name="connsiteX0" fmla="*/ 687897 w 1038363"/>
                <a:gd name="connsiteY0" fmla="*/ 0 h 722294"/>
                <a:gd name="connsiteX1" fmla="*/ 955658 w 1038363"/>
                <a:gd name="connsiteY1" fmla="*/ 54058 h 722294"/>
                <a:gd name="connsiteX2" fmla="*/ 1038363 w 1038363"/>
                <a:gd name="connsiteY2" fmla="*/ 98949 h 722294"/>
                <a:gd name="connsiteX3" fmla="*/ 1014763 w 1038363"/>
                <a:gd name="connsiteY3" fmla="*/ 137794 h 722294"/>
                <a:gd name="connsiteX4" fmla="*/ 42901 w 1038363"/>
                <a:gd name="connsiteY4" fmla="*/ 720303 h 722294"/>
                <a:gd name="connsiteX5" fmla="*/ 3468 w 1038363"/>
                <a:gd name="connsiteY5" fmla="*/ 722294 h 722294"/>
                <a:gd name="connsiteX6" fmla="*/ 0 w 1038363"/>
                <a:gd name="connsiteY6" fmla="*/ 687897 h 722294"/>
                <a:gd name="connsiteX7" fmla="*/ 687897 w 1038363"/>
                <a:gd name="connsiteY7" fmla="*/ 0 h 722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8363" h="722294">
                  <a:moveTo>
                    <a:pt x="687897" y="0"/>
                  </a:moveTo>
                  <a:cubicBezTo>
                    <a:pt x="782876" y="0"/>
                    <a:pt x="873359" y="19249"/>
                    <a:pt x="955658" y="54058"/>
                  </a:cubicBezTo>
                  <a:lnTo>
                    <a:pt x="1038363" y="98949"/>
                  </a:lnTo>
                  <a:lnTo>
                    <a:pt x="1014763" y="137794"/>
                  </a:lnTo>
                  <a:cubicBezTo>
                    <a:pt x="798544" y="457842"/>
                    <a:pt x="447374" y="679227"/>
                    <a:pt x="42901" y="720303"/>
                  </a:cubicBezTo>
                  <a:lnTo>
                    <a:pt x="3468" y="722294"/>
                  </a:lnTo>
                  <a:lnTo>
                    <a:pt x="0" y="687897"/>
                  </a:lnTo>
                  <a:cubicBezTo>
                    <a:pt x="0" y="307982"/>
                    <a:pt x="307982" y="0"/>
                    <a:pt x="687897" y="0"/>
                  </a:cubicBezTo>
                  <a:close/>
                </a:path>
              </a:pathLst>
            </a:custGeom>
            <a:solidFill>
              <a:schemeClr val="tx1">
                <a:alpha val="5000"/>
              </a:schemeClr>
            </a:solidFill>
            <a:effectLst/>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sz="1600"/>
            </a:p>
          </p:txBody>
        </p:sp>
        <p:pic>
          <p:nvPicPr>
            <p:cNvPr id="25" name="Graphic 100" descr="Atom">
              <a:extLst>
                <a:ext uri="{FF2B5EF4-FFF2-40B4-BE49-F238E27FC236}">
                  <a16:creationId xmlns:a16="http://schemas.microsoft.com/office/drawing/2014/main" id="{C66BA63E-1A0A-4057-8602-062BBBDFA1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5419767" y="2905419"/>
              <a:ext cx="1358496" cy="1358496"/>
            </a:xfrm>
            <a:prstGeom prst="rect">
              <a:avLst/>
            </a:prstGeom>
          </p:spPr>
        </p:pic>
      </p:grpSp>
      <p:sp>
        <p:nvSpPr>
          <p:cNvPr id="27" name="TextBox 26">
            <a:extLst>
              <a:ext uri="{FF2B5EF4-FFF2-40B4-BE49-F238E27FC236}">
                <a16:creationId xmlns:a16="http://schemas.microsoft.com/office/drawing/2014/main" id="{2B36F92F-0B6D-41D1-9C29-29CFFCEA255E}"/>
              </a:ext>
            </a:extLst>
          </p:cNvPr>
          <p:cNvSpPr txBox="1"/>
          <p:nvPr/>
        </p:nvSpPr>
        <p:spPr>
          <a:xfrm>
            <a:off x="7096303" y="2015397"/>
            <a:ext cx="1925752" cy="400110"/>
          </a:xfrm>
          <a:prstGeom prst="rect">
            <a:avLst/>
          </a:prstGeom>
          <a:noFill/>
        </p:spPr>
        <p:txBody>
          <a:bodyPr wrap="square" lIns="0" rIns="0" rtlCol="0" anchor="b">
            <a:spAutoFit/>
          </a:bodyPr>
          <a:lstStyle/>
          <a:p>
            <a:r>
              <a:rPr lang="en-US" sz="2000" b="1" dirty="0" smtClean="0">
                <a:solidFill>
                  <a:srgbClr val="606060"/>
                </a:solidFill>
              </a:rPr>
              <a:t>Data Prep</a:t>
            </a:r>
            <a:endParaRPr lang="en-US" sz="2000" b="1" dirty="0">
              <a:solidFill>
                <a:srgbClr val="606060"/>
              </a:solidFill>
            </a:endParaRPr>
          </a:p>
        </p:txBody>
      </p:sp>
      <p:sp>
        <p:nvSpPr>
          <p:cNvPr id="30" name="TextBox 29">
            <a:extLst>
              <a:ext uri="{FF2B5EF4-FFF2-40B4-BE49-F238E27FC236}">
                <a16:creationId xmlns:a16="http://schemas.microsoft.com/office/drawing/2014/main" id="{31A009B0-DA40-4745-BA67-122369A2E7BF}"/>
              </a:ext>
            </a:extLst>
          </p:cNvPr>
          <p:cNvSpPr txBox="1"/>
          <p:nvPr/>
        </p:nvSpPr>
        <p:spPr>
          <a:xfrm>
            <a:off x="6813393" y="3670562"/>
            <a:ext cx="2202816" cy="400110"/>
          </a:xfrm>
          <a:prstGeom prst="rect">
            <a:avLst/>
          </a:prstGeom>
          <a:noFill/>
        </p:spPr>
        <p:txBody>
          <a:bodyPr wrap="square" lIns="0" rIns="0" rtlCol="0" anchor="b">
            <a:spAutoFit/>
          </a:bodyPr>
          <a:lstStyle/>
          <a:p>
            <a:r>
              <a:rPr lang="en-US" sz="2000" b="1" dirty="0" smtClean="0">
                <a:solidFill>
                  <a:srgbClr val="FFC000"/>
                </a:solidFill>
              </a:rPr>
              <a:t>Model Planning</a:t>
            </a:r>
            <a:endParaRPr lang="en-US" sz="2000" b="1" dirty="0">
              <a:solidFill>
                <a:srgbClr val="FFC000"/>
              </a:solidFill>
            </a:endParaRPr>
          </a:p>
        </p:txBody>
      </p:sp>
      <p:sp>
        <p:nvSpPr>
          <p:cNvPr id="33" name="TextBox 32">
            <a:extLst>
              <a:ext uri="{FF2B5EF4-FFF2-40B4-BE49-F238E27FC236}">
                <a16:creationId xmlns:a16="http://schemas.microsoft.com/office/drawing/2014/main" id="{1155821B-BC7F-490E-A197-3D972950EC63}"/>
              </a:ext>
            </a:extLst>
          </p:cNvPr>
          <p:cNvSpPr txBox="1"/>
          <p:nvPr/>
        </p:nvSpPr>
        <p:spPr>
          <a:xfrm>
            <a:off x="520183" y="2015395"/>
            <a:ext cx="1925752" cy="400110"/>
          </a:xfrm>
          <a:prstGeom prst="rect">
            <a:avLst/>
          </a:prstGeom>
          <a:noFill/>
        </p:spPr>
        <p:txBody>
          <a:bodyPr wrap="square" lIns="0" rIns="0" rtlCol="0" anchor="b">
            <a:spAutoFit/>
          </a:bodyPr>
          <a:lstStyle/>
          <a:p>
            <a:pPr algn="r"/>
            <a:r>
              <a:rPr lang="en-US" sz="2000" b="1" dirty="0" smtClean="0">
                <a:solidFill>
                  <a:srgbClr val="7A7A7A"/>
                </a:solidFill>
              </a:rPr>
              <a:t>Communication</a:t>
            </a:r>
            <a:endParaRPr lang="en-US" sz="2000" b="1" dirty="0">
              <a:solidFill>
                <a:srgbClr val="7A7A7A"/>
              </a:solidFill>
            </a:endParaRPr>
          </a:p>
        </p:txBody>
      </p:sp>
      <p:sp>
        <p:nvSpPr>
          <p:cNvPr id="36" name="TextBox 35">
            <a:extLst>
              <a:ext uri="{FF2B5EF4-FFF2-40B4-BE49-F238E27FC236}">
                <a16:creationId xmlns:a16="http://schemas.microsoft.com/office/drawing/2014/main" id="{71A2A2BD-1EF1-4061-B46A-856312269B88}"/>
              </a:ext>
            </a:extLst>
          </p:cNvPr>
          <p:cNvSpPr txBox="1"/>
          <p:nvPr/>
        </p:nvSpPr>
        <p:spPr>
          <a:xfrm>
            <a:off x="371612" y="3670562"/>
            <a:ext cx="2202816" cy="400110"/>
          </a:xfrm>
          <a:prstGeom prst="rect">
            <a:avLst/>
          </a:prstGeom>
          <a:noFill/>
        </p:spPr>
        <p:txBody>
          <a:bodyPr wrap="square" lIns="0" rIns="0" rtlCol="0" anchor="b">
            <a:spAutoFit/>
          </a:bodyPr>
          <a:lstStyle/>
          <a:p>
            <a:pPr algn="r"/>
            <a:r>
              <a:rPr lang="en-US" sz="2000" b="1" dirty="0" smtClean="0">
                <a:solidFill>
                  <a:srgbClr val="848484"/>
                </a:solidFill>
              </a:rPr>
              <a:t>Model Building</a:t>
            </a:r>
            <a:endParaRPr lang="en-US" sz="2000" b="1" dirty="0">
              <a:solidFill>
                <a:srgbClr val="848484"/>
              </a:solidFill>
            </a:endParaRPr>
          </a:p>
        </p:txBody>
      </p:sp>
      <p:sp>
        <p:nvSpPr>
          <p:cNvPr id="39" name="TextBox 38">
            <a:extLst>
              <a:ext uri="{FF2B5EF4-FFF2-40B4-BE49-F238E27FC236}">
                <a16:creationId xmlns:a16="http://schemas.microsoft.com/office/drawing/2014/main" id="{2DD2DA70-3A55-48BE-A795-E2EDE191C194}"/>
              </a:ext>
            </a:extLst>
          </p:cNvPr>
          <p:cNvSpPr txBox="1"/>
          <p:nvPr/>
        </p:nvSpPr>
        <p:spPr>
          <a:xfrm>
            <a:off x="6819239" y="514121"/>
            <a:ext cx="2202816" cy="400110"/>
          </a:xfrm>
          <a:prstGeom prst="rect">
            <a:avLst/>
          </a:prstGeom>
          <a:noFill/>
        </p:spPr>
        <p:txBody>
          <a:bodyPr wrap="square" lIns="0" rIns="0" rtlCol="0" anchor="b">
            <a:spAutoFit/>
          </a:bodyPr>
          <a:lstStyle/>
          <a:p>
            <a:r>
              <a:rPr lang="en-US" sz="2000" b="1" dirty="0" smtClean="0">
                <a:solidFill>
                  <a:srgbClr val="8F8F8F"/>
                </a:solidFill>
              </a:rPr>
              <a:t>Discovery</a:t>
            </a:r>
            <a:endParaRPr lang="en-US" sz="2000" b="1" dirty="0">
              <a:solidFill>
                <a:srgbClr val="8F8F8F"/>
              </a:solidFill>
            </a:endParaRPr>
          </a:p>
        </p:txBody>
      </p:sp>
      <p:sp>
        <p:nvSpPr>
          <p:cNvPr id="42" name="TextBox 41">
            <a:extLst>
              <a:ext uri="{FF2B5EF4-FFF2-40B4-BE49-F238E27FC236}">
                <a16:creationId xmlns:a16="http://schemas.microsoft.com/office/drawing/2014/main" id="{0B14EBD7-6035-4941-8910-C11BBBA471BF}"/>
              </a:ext>
            </a:extLst>
          </p:cNvPr>
          <p:cNvSpPr txBox="1"/>
          <p:nvPr/>
        </p:nvSpPr>
        <p:spPr>
          <a:xfrm>
            <a:off x="894721" y="594461"/>
            <a:ext cx="1965132" cy="400109"/>
          </a:xfrm>
          <a:prstGeom prst="rect">
            <a:avLst/>
          </a:prstGeom>
          <a:noFill/>
        </p:spPr>
        <p:txBody>
          <a:bodyPr wrap="square" lIns="0" rIns="0" rtlCol="0" anchor="b">
            <a:spAutoFit/>
          </a:bodyPr>
          <a:lstStyle/>
          <a:p>
            <a:pPr algn="r"/>
            <a:r>
              <a:rPr lang="en-US" sz="2000" b="1" dirty="0" smtClean="0">
                <a:solidFill>
                  <a:srgbClr val="575757"/>
                </a:solidFill>
              </a:rPr>
              <a:t>Operation</a:t>
            </a:r>
            <a:endParaRPr lang="en-US" sz="2000" b="1" dirty="0">
              <a:solidFill>
                <a:srgbClr val="575757"/>
              </a:solidFill>
            </a:endParaRPr>
          </a:p>
        </p:txBody>
      </p:sp>
      <p:grpSp>
        <p:nvGrpSpPr>
          <p:cNvPr id="47" name="Group 46"/>
          <p:cNvGrpSpPr/>
          <p:nvPr/>
        </p:nvGrpSpPr>
        <p:grpSpPr>
          <a:xfrm>
            <a:off x="7135731" y="942804"/>
            <a:ext cx="1694580" cy="522010"/>
            <a:chOff x="6862070" y="928088"/>
            <a:chExt cx="1694580" cy="522010"/>
          </a:xfrm>
        </p:grpSpPr>
        <p:pic>
          <p:nvPicPr>
            <p:cNvPr id="3" name="Picture 2"/>
            <p:cNvPicPr>
              <a:picLocks noChangeAspect="1"/>
            </p:cNvPicPr>
            <p:nvPr/>
          </p:nvPicPr>
          <p:blipFill>
            <a:blip r:embed="rId5">
              <a:grayscl/>
            </a:blip>
            <a:stretch>
              <a:fillRect/>
            </a:stretch>
          </p:blipFill>
          <p:spPr>
            <a:xfrm>
              <a:off x="7461710" y="954798"/>
              <a:ext cx="485775" cy="495300"/>
            </a:xfrm>
            <a:prstGeom prst="rect">
              <a:avLst/>
            </a:prstGeom>
          </p:spPr>
        </p:pic>
        <p:pic>
          <p:nvPicPr>
            <p:cNvPr id="44" name="Picture 43"/>
            <p:cNvPicPr>
              <a:picLocks noChangeAspect="1"/>
            </p:cNvPicPr>
            <p:nvPr/>
          </p:nvPicPr>
          <p:blipFill>
            <a:blip r:embed="rId6">
              <a:grayscl/>
            </a:blip>
            <a:stretch>
              <a:fillRect/>
            </a:stretch>
          </p:blipFill>
          <p:spPr>
            <a:xfrm>
              <a:off x="6862070" y="928088"/>
              <a:ext cx="485775" cy="514350"/>
            </a:xfrm>
            <a:prstGeom prst="rect">
              <a:avLst/>
            </a:prstGeom>
          </p:spPr>
        </p:pic>
        <p:pic>
          <p:nvPicPr>
            <p:cNvPr id="45" name="Picture 44"/>
            <p:cNvPicPr>
              <a:picLocks noChangeAspect="1"/>
            </p:cNvPicPr>
            <p:nvPr/>
          </p:nvPicPr>
          <p:blipFill>
            <a:blip r:embed="rId7">
              <a:grayscl/>
            </a:blip>
            <a:stretch>
              <a:fillRect/>
            </a:stretch>
          </p:blipFill>
          <p:spPr>
            <a:xfrm>
              <a:off x="8061350" y="954798"/>
              <a:ext cx="495300" cy="495300"/>
            </a:xfrm>
            <a:prstGeom prst="rect">
              <a:avLst/>
            </a:prstGeom>
          </p:spPr>
        </p:pic>
      </p:grpSp>
      <p:grpSp>
        <p:nvGrpSpPr>
          <p:cNvPr id="56" name="Group 55"/>
          <p:cNvGrpSpPr/>
          <p:nvPr/>
        </p:nvGrpSpPr>
        <p:grpSpPr>
          <a:xfrm>
            <a:off x="7171851" y="2528851"/>
            <a:ext cx="1094940" cy="495300"/>
            <a:chOff x="7667151" y="2470858"/>
            <a:chExt cx="1094940" cy="495300"/>
          </a:xfrm>
        </p:grpSpPr>
        <p:pic>
          <p:nvPicPr>
            <p:cNvPr id="49" name="Picture 48"/>
            <p:cNvPicPr>
              <a:picLocks noChangeAspect="1"/>
            </p:cNvPicPr>
            <p:nvPr/>
          </p:nvPicPr>
          <p:blipFill>
            <a:blip r:embed="rId5">
              <a:grayscl/>
            </a:blip>
            <a:stretch>
              <a:fillRect/>
            </a:stretch>
          </p:blipFill>
          <p:spPr>
            <a:xfrm>
              <a:off x="7667151" y="2470858"/>
              <a:ext cx="485775" cy="495300"/>
            </a:xfrm>
            <a:prstGeom prst="rect">
              <a:avLst/>
            </a:prstGeom>
          </p:spPr>
        </p:pic>
        <p:pic>
          <p:nvPicPr>
            <p:cNvPr id="51" name="Picture 50"/>
            <p:cNvPicPr>
              <a:picLocks noChangeAspect="1"/>
            </p:cNvPicPr>
            <p:nvPr/>
          </p:nvPicPr>
          <p:blipFill>
            <a:blip r:embed="rId7">
              <a:grayscl/>
            </a:blip>
            <a:stretch>
              <a:fillRect/>
            </a:stretch>
          </p:blipFill>
          <p:spPr>
            <a:xfrm>
              <a:off x="8266791" y="2470858"/>
              <a:ext cx="495300" cy="495300"/>
            </a:xfrm>
            <a:prstGeom prst="rect">
              <a:avLst/>
            </a:prstGeom>
          </p:spPr>
        </p:pic>
      </p:grpSp>
      <p:grpSp>
        <p:nvGrpSpPr>
          <p:cNvPr id="61" name="Group 60"/>
          <p:cNvGrpSpPr/>
          <p:nvPr/>
        </p:nvGrpSpPr>
        <p:grpSpPr>
          <a:xfrm>
            <a:off x="1321139" y="2456256"/>
            <a:ext cx="1085415" cy="522010"/>
            <a:chOff x="751356" y="2379163"/>
            <a:chExt cx="1085415" cy="522010"/>
          </a:xfrm>
        </p:grpSpPr>
        <p:pic>
          <p:nvPicPr>
            <p:cNvPr id="58" name="Picture 57"/>
            <p:cNvPicPr>
              <a:picLocks noChangeAspect="1"/>
            </p:cNvPicPr>
            <p:nvPr/>
          </p:nvPicPr>
          <p:blipFill>
            <a:blip r:embed="rId5">
              <a:grayscl/>
            </a:blip>
            <a:stretch>
              <a:fillRect/>
            </a:stretch>
          </p:blipFill>
          <p:spPr>
            <a:xfrm>
              <a:off x="1350996" y="2405873"/>
              <a:ext cx="485775" cy="495300"/>
            </a:xfrm>
            <a:prstGeom prst="rect">
              <a:avLst/>
            </a:prstGeom>
          </p:spPr>
        </p:pic>
        <p:pic>
          <p:nvPicPr>
            <p:cNvPr id="59" name="Picture 58"/>
            <p:cNvPicPr>
              <a:picLocks noChangeAspect="1"/>
            </p:cNvPicPr>
            <p:nvPr/>
          </p:nvPicPr>
          <p:blipFill>
            <a:blip r:embed="rId6">
              <a:grayscl/>
            </a:blip>
            <a:stretch>
              <a:fillRect/>
            </a:stretch>
          </p:blipFill>
          <p:spPr>
            <a:xfrm>
              <a:off x="751356" y="2379163"/>
              <a:ext cx="485775" cy="514350"/>
            </a:xfrm>
            <a:prstGeom prst="rect">
              <a:avLst/>
            </a:prstGeom>
          </p:spPr>
        </p:pic>
      </p:grpSp>
      <p:grpSp>
        <p:nvGrpSpPr>
          <p:cNvPr id="62" name="Group 61"/>
          <p:cNvGrpSpPr/>
          <p:nvPr/>
        </p:nvGrpSpPr>
        <p:grpSpPr>
          <a:xfrm>
            <a:off x="1764153" y="1040654"/>
            <a:ext cx="1094940" cy="495300"/>
            <a:chOff x="7667151" y="2470858"/>
            <a:chExt cx="1094940" cy="495300"/>
          </a:xfrm>
        </p:grpSpPr>
        <p:pic>
          <p:nvPicPr>
            <p:cNvPr id="63" name="Picture 62"/>
            <p:cNvPicPr>
              <a:picLocks noChangeAspect="1"/>
            </p:cNvPicPr>
            <p:nvPr/>
          </p:nvPicPr>
          <p:blipFill>
            <a:blip r:embed="rId5">
              <a:grayscl/>
            </a:blip>
            <a:stretch>
              <a:fillRect/>
            </a:stretch>
          </p:blipFill>
          <p:spPr>
            <a:xfrm>
              <a:off x="7667151" y="2470858"/>
              <a:ext cx="485775" cy="495300"/>
            </a:xfrm>
            <a:prstGeom prst="rect">
              <a:avLst/>
            </a:prstGeom>
          </p:spPr>
        </p:pic>
        <p:pic>
          <p:nvPicPr>
            <p:cNvPr id="64" name="Picture 63"/>
            <p:cNvPicPr>
              <a:picLocks noChangeAspect="1"/>
            </p:cNvPicPr>
            <p:nvPr/>
          </p:nvPicPr>
          <p:blipFill>
            <a:blip r:embed="rId7">
              <a:grayscl/>
            </a:blip>
            <a:stretch>
              <a:fillRect/>
            </a:stretch>
          </p:blipFill>
          <p:spPr>
            <a:xfrm>
              <a:off x="8266791" y="2470858"/>
              <a:ext cx="495300" cy="495300"/>
            </a:xfrm>
            <a:prstGeom prst="rect">
              <a:avLst/>
            </a:prstGeom>
          </p:spPr>
        </p:pic>
      </p:grpSp>
      <p:pic>
        <p:nvPicPr>
          <p:cNvPr id="2" name="Picture 1"/>
          <p:cNvPicPr>
            <a:picLocks noChangeAspect="1"/>
          </p:cNvPicPr>
          <p:nvPr/>
        </p:nvPicPr>
        <p:blipFill>
          <a:blip r:embed="rId8">
            <a:extLst>
              <a:ext uri="{BEBA8EAE-BF5A-486C-A8C5-ECC9F3942E4B}">
                <a14:imgProps xmlns:a14="http://schemas.microsoft.com/office/drawing/2010/main">
                  <a14:imgLayer r:embed="rId9">
                    <a14:imgEffect>
                      <a14:saturation sat="0"/>
                    </a14:imgEffect>
                  </a14:imgLayer>
                </a14:imgProps>
              </a:ext>
            </a:extLst>
          </a:blip>
          <a:stretch>
            <a:fillRect/>
          </a:stretch>
        </p:blipFill>
        <p:spPr>
          <a:xfrm>
            <a:off x="2527047" y="674142"/>
            <a:ext cx="4340728" cy="4078577"/>
          </a:xfrm>
          <a:prstGeom prst="rect">
            <a:avLst/>
          </a:prstGeom>
        </p:spPr>
      </p:pic>
    </p:spTree>
    <p:extLst>
      <p:ext uri="{BB962C8B-B14F-4D97-AF65-F5344CB8AC3E}">
        <p14:creationId xmlns:p14="http://schemas.microsoft.com/office/powerpoint/2010/main" val="101963501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15273</TotalTime>
  <Words>2191</Words>
  <Application>Microsoft Office PowerPoint</Application>
  <PresentationFormat>On-screen Show (16:9)</PresentationFormat>
  <Paragraphs>320</Paragraphs>
  <Slides>22</Slides>
  <Notes>21</Notes>
  <HiddenSlides>0</HiddenSlides>
  <MMClips>12</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9" baseType="lpstr">
      <vt:lpstr>Arial</vt:lpstr>
      <vt:lpstr>Arial Black</vt:lpstr>
      <vt:lpstr>Calibri</vt:lpstr>
      <vt:lpstr>Garamond</vt:lpstr>
      <vt:lpstr>Wingdings</vt:lpstr>
      <vt:lpstr>Office Theme</vt:lpstr>
      <vt:lpstr>Image</vt:lpstr>
      <vt:lpstr>Data Analytics Lifecycle</vt:lpstr>
      <vt:lpstr>Key Roles in Data Analytics Projects </vt:lpstr>
      <vt:lpstr>Data Analytics Lifecycle: Overview</vt:lpstr>
      <vt:lpstr>Step 1: Discovery</vt:lpstr>
      <vt:lpstr>Step 1: Discovery</vt:lpstr>
      <vt:lpstr>Step 2: Data Preparation </vt:lpstr>
      <vt:lpstr> “By failing to prepare, you are preparing to fail.”                 Benjamin Franklin    </vt:lpstr>
      <vt:lpstr>Step 2: Data Preparation </vt:lpstr>
      <vt:lpstr>Step 3: Model Planning</vt:lpstr>
      <vt:lpstr>Step 3: Model Planning</vt:lpstr>
      <vt:lpstr>Model Planning: Variable Generation/Selection </vt:lpstr>
      <vt:lpstr>Model Planning: Model Selection</vt:lpstr>
      <vt:lpstr>Model Planning: Model Selection</vt:lpstr>
      <vt:lpstr>Step 4: Model Building</vt:lpstr>
      <vt:lpstr>Step 4: Model Building</vt:lpstr>
      <vt:lpstr>Step 5: Communication</vt:lpstr>
      <vt:lpstr>“Data are just summaries of thousands of stories – tell a few of those stories to help make the data meaningful.”  Chip &amp; Dan Heath, Authors of Made to Stick    </vt:lpstr>
      <vt:lpstr>Step 5: Communicating Results</vt:lpstr>
      <vt:lpstr>Step 6: Operation</vt:lpstr>
      <vt:lpstr>“The value of an idea lies in the using of it.”  Thomas A. Edison  </vt:lpstr>
      <vt:lpstr>Step 6: Operationalize the Model</vt:lpstr>
      <vt:lpstr>Quiz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138</cp:revision>
  <dcterms:created xsi:type="dcterms:W3CDTF">2016-02-11T18:06:46Z</dcterms:created>
  <dcterms:modified xsi:type="dcterms:W3CDTF">2018-10-28T02:11:45Z</dcterms:modified>
</cp:coreProperties>
</file>